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Roboto"/>
      <p:regular r:id="rId56"/>
      <p:bold r:id="rId57"/>
      <p:italic r:id="rId58"/>
      <p:boldItalic r:id="rId59"/>
    </p:embeddedFont>
    <p:embeddedFont>
      <p:font typeface="Montserrat"/>
      <p:regular r:id="rId60"/>
      <p:bold r:id="rId61"/>
      <p:italic r:id="rId62"/>
      <p:boldItalic r:id="rId63"/>
    </p:embeddedFont>
    <p:embeddedFont>
      <p:font typeface="Lato"/>
      <p:regular r:id="rId64"/>
      <p:bold r:id="rId65"/>
      <p:italic r:id="rId66"/>
      <p:boldItalic r:id="rId67"/>
    </p:embeddedFont>
    <p:embeddedFont>
      <p:font typeface="Average"/>
      <p:regular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italic.fntdata"/><Relationship Id="rId61" Type="http://schemas.openxmlformats.org/officeDocument/2006/relationships/font" Target="fonts/Montserrat-bold.fntdata"/><Relationship Id="rId20" Type="http://schemas.openxmlformats.org/officeDocument/2006/relationships/slide" Target="slides/slide15.xml"/><Relationship Id="rId64" Type="http://schemas.openxmlformats.org/officeDocument/2006/relationships/font" Target="fonts/Lato-regular.fntdata"/><Relationship Id="rId63" Type="http://schemas.openxmlformats.org/officeDocument/2006/relationships/font" Target="fonts/Montserrat-boldItalic.fntdata"/><Relationship Id="rId22" Type="http://schemas.openxmlformats.org/officeDocument/2006/relationships/slide" Target="slides/slide17.xml"/><Relationship Id="rId66" Type="http://schemas.openxmlformats.org/officeDocument/2006/relationships/font" Target="fonts/Lato-italic.fntdata"/><Relationship Id="rId21" Type="http://schemas.openxmlformats.org/officeDocument/2006/relationships/slide" Target="slides/slide16.xml"/><Relationship Id="rId65" Type="http://schemas.openxmlformats.org/officeDocument/2006/relationships/font" Target="fonts/Lato-bold.fntdata"/><Relationship Id="rId24" Type="http://schemas.openxmlformats.org/officeDocument/2006/relationships/slide" Target="slides/slide19.xml"/><Relationship Id="rId68" Type="http://schemas.openxmlformats.org/officeDocument/2006/relationships/font" Target="fonts/Average-regular.fntdata"/><Relationship Id="rId23" Type="http://schemas.openxmlformats.org/officeDocument/2006/relationships/slide" Target="slides/slide18.xml"/><Relationship Id="rId67" Type="http://schemas.openxmlformats.org/officeDocument/2006/relationships/font" Target="fonts/Lato-boldItalic.fntdata"/><Relationship Id="rId60" Type="http://schemas.openxmlformats.org/officeDocument/2006/relationships/font" Target="fonts/Montserrat-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bold.fntdata"/><Relationship Id="rId12" Type="http://schemas.openxmlformats.org/officeDocument/2006/relationships/slide" Target="slides/slide7.xml"/><Relationship Id="rId56" Type="http://schemas.openxmlformats.org/officeDocument/2006/relationships/font" Target="fonts/Roboto-regular.fntdata"/><Relationship Id="rId15" Type="http://schemas.openxmlformats.org/officeDocument/2006/relationships/slide" Target="slides/slide10.xml"/><Relationship Id="rId59" Type="http://schemas.openxmlformats.org/officeDocument/2006/relationships/font" Target="fonts/Roboto-boldItalic.fntdata"/><Relationship Id="rId14" Type="http://schemas.openxmlformats.org/officeDocument/2006/relationships/slide" Target="slides/slide9.xml"/><Relationship Id="rId58"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orangi.com/blog/real-life-examples-of-web-vulnerabilitie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ryptomathic.com/products/authentication-signing/digital-signatures-faqs/what-is-non-repudiation"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chterms.com/definition/authentication" TargetMode="External"/><Relationship Id="rId3" Type="http://schemas.openxmlformats.org/officeDocument/2006/relationships/hyperlink" Target="https://owasp.org/www-project-top-ten/2017/A2_2017-Broken_Authentication" TargetMode="External"/><Relationship Id="rId4" Type="http://schemas.openxmlformats.org/officeDocument/2006/relationships/hyperlink" Target="https://owasp.org/www-project-top-ten/" TargetMode="External"/><Relationship Id="rId5" Type="http://schemas.openxmlformats.org/officeDocument/2006/relationships/hyperlink" Target="https://blog.eccouncil.org/most-common-cyber-vulnerabilities-part-4-broken-authentication/"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e5fdac9bc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ce5fdac9bc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Determine what potential threats available + in real world situation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GB"/>
              <a:t>Authentication problems case studies</a:t>
            </a:r>
            <a:endParaRPr/>
          </a:p>
          <a:p>
            <a:pPr indent="0" lvl="0" marL="0" rtl="0" algn="l">
              <a:spcBef>
                <a:spcPts val="0"/>
              </a:spcBef>
              <a:spcAft>
                <a:spcPts val="0"/>
              </a:spcAft>
              <a:buNone/>
            </a:pPr>
            <a:r>
              <a:rPr lang="en-GB" u="sng">
                <a:solidFill>
                  <a:schemeClr val="hlink"/>
                </a:solidFill>
                <a:hlinkClick r:id="rId2"/>
              </a:rPr>
              <a:t>https://www.horangi.com/blog/real-life-examples-of-web-vulnerabilities</a:t>
            </a:r>
            <a:r>
              <a:rPr lang="en-GB"/>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e6c6cdb65_1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e6c6cdb65_1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ce5fdac9bc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ce5fdac9b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Web Application Security Goals Achieved</a:t>
            </a:r>
            <a:r>
              <a:rPr lang="en-GB">
                <a:solidFill>
                  <a:schemeClr val="dk1"/>
                </a:solidFill>
              </a:rPr>
              <a:t> - Confidentiality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ce5fdac9bc_0_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ce5fdac9b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B212C"/>
                </a:solidFill>
              </a:rPr>
              <a:t>Web Application Security Goals Achieved</a:t>
            </a:r>
            <a:r>
              <a:rPr lang="en-GB">
                <a:solidFill>
                  <a:schemeClr val="dk1"/>
                </a:solidFill>
              </a:rPr>
              <a:t> - Integrity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ce5fdac9bc_0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ce5fdac9b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B212C"/>
                </a:solidFill>
              </a:rPr>
              <a:t>Web Application Security Goals Achieved </a:t>
            </a:r>
            <a:r>
              <a:rPr lang="en-GB">
                <a:solidFill>
                  <a:schemeClr val="dk1"/>
                </a:solidFill>
              </a:rPr>
              <a:t> - Availability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e5fdac9bc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ce5fdac9b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1B212C"/>
                </a:solidFill>
              </a:rPr>
              <a:t>Web Application Security Goals Achieved - Non-repudiation</a:t>
            </a:r>
            <a:endParaRPr>
              <a:solidFill>
                <a:srgbClr val="1B212C"/>
              </a:solidFill>
            </a:endParaRPr>
          </a:p>
          <a:p>
            <a:pPr indent="0" lvl="0" marL="0" rtl="0" algn="l">
              <a:spcBef>
                <a:spcPts val="0"/>
              </a:spcBef>
              <a:spcAft>
                <a:spcPts val="0"/>
              </a:spcAft>
              <a:buNone/>
            </a:pPr>
            <a:r>
              <a:rPr lang="en-GB" u="sng">
                <a:solidFill>
                  <a:schemeClr val="hlink"/>
                </a:solidFill>
                <a:hlinkClick r:id="rId2"/>
              </a:rPr>
              <a:t>https://www.cryptomathic.com/products/authentication-signing/digital-signatures-faqs/what-is-non-repudiation</a:t>
            </a:r>
            <a:r>
              <a:rPr lang="en-GB">
                <a:solidFill>
                  <a:srgbClr val="1B212C"/>
                </a:solidFill>
              </a:rPr>
              <a:t> </a:t>
            </a:r>
            <a:endParaRPr>
              <a:solidFill>
                <a:srgbClr val="1B212C"/>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ce5fdac9bc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ce5fdac9b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1B212C"/>
                </a:solidFill>
              </a:rPr>
              <a:t>Web Application Security Goals Achieved - Perfect Forward Secrecy</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ce6c6cdb65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ce6c6cdb65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ce5fdac9b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ce5fdac9b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a:t>
            </a:r>
            <a:r>
              <a:rPr lang="en-GB"/>
              <a:t>rchitectural </a:t>
            </a:r>
            <a:r>
              <a:rPr lang="en-GB"/>
              <a:t>Diagram of Program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ce6c6cdb65_1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ce6c6cdb65_1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Architectural Diagram of Program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 page for long report (Skipped for short presentation)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ce6c6cdb6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ce6c6cdb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B212C"/>
                </a:solidFill>
              </a:rPr>
              <a:t>Web Application Security Goals Achieved via </a:t>
            </a:r>
            <a:r>
              <a:rPr lang="en-GB"/>
              <a:t>Key Derivation Function and HMAC, Components of what and why it was used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ce8c606613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ce8c60661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B212C"/>
                </a:solidFill>
              </a:rPr>
              <a:t>Web Application Security Goals Achieved via </a:t>
            </a:r>
            <a:r>
              <a:rPr lang="en-GB"/>
              <a:t>Key Derivation Function and HMAC, Components of what and why it was used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ce6c6cdb65_12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ce6c6cdb65_1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B212C"/>
                </a:solidFill>
              </a:rPr>
              <a:t>Web Application Security Goals Achieved via </a:t>
            </a:r>
            <a:r>
              <a:rPr lang="en-GB"/>
              <a:t>Key Derivation Function and HMAC, Components of what and why it was used</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ce8c60661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ce8c60661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e6c6cdb65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ce6c6cdb6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Keep</a:t>
            </a:r>
            <a:endParaRPr/>
          </a:p>
          <a:p>
            <a:pPr indent="0" lvl="0" marL="0" rtl="0" algn="l">
              <a:spcBef>
                <a:spcPts val="0"/>
              </a:spcBef>
              <a:spcAft>
                <a:spcPts val="0"/>
              </a:spcAft>
              <a:buClr>
                <a:schemeClr val="dk1"/>
              </a:buClr>
              <a:buSzPts val="1100"/>
              <a:buFont typeface="Arial"/>
              <a:buNone/>
            </a:pPr>
            <a:r>
              <a:rPr lang="en-GB"/>
              <a:t>Gg idk if it’s a bit too long, i might have to edit again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E(S(H(ss + id))) for establishing initial session room id and shared secret k is not being sent over because the other party should know</a:t>
            </a:r>
            <a:endParaRPr/>
          </a:p>
          <a:p>
            <a:pPr indent="0" lvl="0" marL="0" rtl="0" algn="l">
              <a:spcBef>
                <a:spcPts val="0"/>
              </a:spcBef>
              <a:spcAft>
                <a:spcPts val="0"/>
              </a:spcAft>
              <a:buClr>
                <a:srgbClr val="1B212C"/>
              </a:buClr>
              <a:buSzPts val="1100"/>
              <a:buFont typeface="Arial"/>
              <a:buNone/>
            </a:pPr>
            <a:r>
              <a:rPr lang="en-GB">
                <a:solidFill>
                  <a:schemeClr val="dk1"/>
                </a:solidFill>
              </a:rPr>
              <a:t>E(E(m), S(H(E(m) + id)))</a:t>
            </a:r>
            <a:endParaRPr>
              <a:solidFill>
                <a:schemeClr val="dk1"/>
              </a:solidFill>
            </a:endParaRPr>
          </a:p>
          <a:p>
            <a:pPr indent="0" lvl="0" marL="0" rtl="0" algn="l">
              <a:spcBef>
                <a:spcPts val="0"/>
              </a:spcBef>
              <a:spcAft>
                <a:spcPts val="0"/>
              </a:spcAft>
              <a:buClr>
                <a:srgbClr val="1B212C"/>
              </a:buClr>
              <a:buSzPts val="1100"/>
              <a:buFont typeface="Arial"/>
              <a:buNone/>
            </a:pPr>
            <a:r>
              <a:rPr lang="en-GB">
                <a:solidFill>
                  <a:schemeClr val="dk1"/>
                </a:solidFill>
              </a:rPr>
              <a:t>If signature verification failed, both parties will generate a private public key pair each and redirect to a new separate room</a:t>
            </a:r>
            <a:endParaRPr>
              <a:solidFill>
                <a:schemeClr val="dk1"/>
              </a:solidFill>
            </a:endParaRPr>
          </a:p>
          <a:p>
            <a:pPr indent="0" lvl="0" marL="0" rtl="0" algn="l">
              <a:lnSpc>
                <a:spcPct val="115000"/>
              </a:lnSpc>
              <a:spcBef>
                <a:spcPts val="0"/>
              </a:spcBef>
              <a:spcAft>
                <a:spcPts val="1000"/>
              </a:spcAft>
              <a:buClr>
                <a:schemeClr val="dk1"/>
              </a:buClr>
              <a:buSzPts val="1100"/>
              <a:buFont typeface="Arial"/>
              <a:buNone/>
            </a:pPr>
            <a:r>
              <a:rPr lang="en-GB" sz="1300">
                <a:solidFill>
                  <a:schemeClr val="dk1"/>
                </a:solidFill>
                <a:latin typeface="Lato"/>
                <a:ea typeface="Lato"/>
                <a:cs typeface="Lato"/>
                <a:sym typeface="Lato"/>
              </a:rPr>
              <a:t>In this program ECDSA is used in the establishment of initial session, and also when message is sent and received.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ce8c606613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ce8c60661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Keep</a:t>
            </a:r>
            <a:endParaRPr/>
          </a:p>
          <a:p>
            <a:pPr indent="0" lvl="0" marL="0" rtl="0" algn="l">
              <a:spcBef>
                <a:spcPts val="0"/>
              </a:spcBef>
              <a:spcAft>
                <a:spcPts val="0"/>
              </a:spcAft>
              <a:buClr>
                <a:schemeClr val="dk1"/>
              </a:buClr>
              <a:buSzPts val="1100"/>
              <a:buFont typeface="Arial"/>
              <a:buNone/>
            </a:pPr>
            <a:r>
              <a:rPr lang="en-GB"/>
              <a:t>Gg idk if it’s a bit too long, i might have to edit again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E(S(H(ss + id))) for establishing initial session room id and shared secret k is not being sent over because the other party should know</a:t>
            </a:r>
            <a:endParaRPr/>
          </a:p>
          <a:p>
            <a:pPr indent="0" lvl="0" marL="0" rtl="0" algn="l">
              <a:spcBef>
                <a:spcPts val="0"/>
              </a:spcBef>
              <a:spcAft>
                <a:spcPts val="0"/>
              </a:spcAft>
              <a:buClr>
                <a:srgbClr val="1B212C"/>
              </a:buClr>
              <a:buSzPts val="1100"/>
              <a:buFont typeface="Arial"/>
              <a:buNone/>
            </a:pPr>
            <a:r>
              <a:rPr lang="en-GB">
                <a:solidFill>
                  <a:schemeClr val="dk1"/>
                </a:solidFill>
              </a:rPr>
              <a:t>E(E(m), S(H(E(m) + id)))</a:t>
            </a:r>
            <a:endParaRPr>
              <a:solidFill>
                <a:schemeClr val="dk1"/>
              </a:solidFill>
            </a:endParaRPr>
          </a:p>
          <a:p>
            <a:pPr indent="0" lvl="0" marL="0" rtl="0" algn="l">
              <a:spcBef>
                <a:spcPts val="0"/>
              </a:spcBef>
              <a:spcAft>
                <a:spcPts val="0"/>
              </a:spcAft>
              <a:buClr>
                <a:srgbClr val="1B212C"/>
              </a:buClr>
              <a:buSzPts val="1100"/>
              <a:buFont typeface="Arial"/>
              <a:buNone/>
            </a:pPr>
            <a:r>
              <a:rPr lang="en-GB">
                <a:solidFill>
                  <a:schemeClr val="dk1"/>
                </a:solidFill>
              </a:rPr>
              <a:t>If signature verification failed, both parties will generate a private public key pair each and redirect to a new separate room</a:t>
            </a:r>
            <a:endParaRPr>
              <a:solidFill>
                <a:schemeClr val="dk1"/>
              </a:solidFill>
            </a:endParaRPr>
          </a:p>
          <a:p>
            <a:pPr indent="0" lvl="0" marL="0" rtl="0" algn="l">
              <a:lnSpc>
                <a:spcPct val="115000"/>
              </a:lnSpc>
              <a:spcBef>
                <a:spcPts val="0"/>
              </a:spcBef>
              <a:spcAft>
                <a:spcPts val="1000"/>
              </a:spcAft>
              <a:buClr>
                <a:schemeClr val="dk1"/>
              </a:buClr>
              <a:buSzPts val="1100"/>
              <a:buFont typeface="Arial"/>
              <a:buNone/>
            </a:pPr>
            <a:r>
              <a:rPr lang="en-GB" sz="1300">
                <a:solidFill>
                  <a:schemeClr val="dk1"/>
                </a:solidFill>
                <a:latin typeface="Lato"/>
                <a:ea typeface="Lato"/>
                <a:cs typeface="Lato"/>
                <a:sym typeface="Lato"/>
              </a:rPr>
              <a:t>In this program ECDSA is used in the establishment of initial session, and also when message is sent and received.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ce8c606613_0_1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ce8c60661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Keep</a:t>
            </a:r>
            <a:endParaRPr>
              <a:solidFill>
                <a:schemeClr val="dk1"/>
              </a:solidFill>
            </a:endParaRPr>
          </a:p>
          <a:p>
            <a:pPr indent="0" lvl="0" marL="0" rtl="0" algn="l">
              <a:spcBef>
                <a:spcPts val="0"/>
              </a:spcBef>
              <a:spcAft>
                <a:spcPts val="0"/>
              </a:spcAft>
              <a:buNone/>
            </a:pPr>
            <a:r>
              <a:rPr lang="en-GB"/>
              <a:t>Might have to change formula?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ce6c6cdb65_3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ce6c6cdb6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1B212C"/>
              </a:buClr>
              <a:buSzPts val="1100"/>
              <a:buFont typeface="Arial"/>
              <a:buNone/>
            </a:pPr>
            <a:r>
              <a:rPr lang="en-GB">
                <a:solidFill>
                  <a:srgbClr val="1B212C"/>
                </a:solidFill>
              </a:rPr>
              <a:t>Web Application Security Goals Achieved via Chosen Asymmetric Encryption ECIES Scheme, Components of what and how it was used</a:t>
            </a:r>
            <a:endParaRPr>
              <a:solidFill>
                <a:srgbClr val="1B212C"/>
              </a:solidFill>
            </a:endParaRPr>
          </a:p>
          <a:p>
            <a:pPr indent="0" lvl="0" marL="0" rtl="0" algn="l">
              <a:spcBef>
                <a:spcPts val="0"/>
              </a:spcBef>
              <a:spcAft>
                <a:spcPts val="0"/>
              </a:spcAft>
              <a:buClr>
                <a:srgbClr val="1B212C"/>
              </a:buClr>
              <a:buSzPts val="1100"/>
              <a:buFont typeface="Arial"/>
              <a:buNone/>
            </a:pPr>
            <a:r>
              <a:t/>
            </a:r>
            <a:endParaRPr>
              <a:solidFill>
                <a:srgbClr val="1B212C"/>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rgbClr val="1B212C"/>
              </a:buClr>
              <a:buSzPts val="1100"/>
              <a:buFont typeface="Arial"/>
              <a:buNone/>
            </a:pPr>
            <a:r>
              <a:t/>
            </a:r>
            <a:endParaRPr>
              <a:solidFill>
                <a:srgbClr val="1B212C"/>
              </a:solidFill>
            </a:endParaRPr>
          </a:p>
          <a:p>
            <a:pPr indent="0" lvl="0" marL="0" rtl="0" algn="l">
              <a:spcBef>
                <a:spcPts val="0"/>
              </a:spcBef>
              <a:spcAft>
                <a:spcPts val="0"/>
              </a:spcAft>
              <a:buClr>
                <a:schemeClr val="dk1"/>
              </a:buClr>
              <a:buSzPts val="1100"/>
              <a:buFont typeface="Arial"/>
              <a:buNone/>
            </a:pPr>
            <a:r>
              <a:t/>
            </a:r>
            <a:endParaRPr sz="1200">
              <a:solidFill>
                <a:srgbClr val="404040"/>
              </a:solidFill>
              <a:highlight>
                <a:srgbClr val="FCFCFC"/>
              </a:highlight>
              <a:latin typeface="Lato"/>
              <a:ea typeface="Lato"/>
              <a:cs typeface="Lato"/>
              <a:sym typeface="Lato"/>
            </a:endParaRPr>
          </a:p>
          <a:p>
            <a:pPr indent="0" lvl="0" marL="0" rtl="0" algn="l">
              <a:spcBef>
                <a:spcPts val="0"/>
              </a:spcBef>
              <a:spcAft>
                <a:spcPts val="0"/>
              </a:spcAft>
              <a:buClr>
                <a:srgbClr val="1B212C"/>
              </a:buClr>
              <a:buSzPts val="1100"/>
              <a:buFont typeface="Arial"/>
              <a:buNone/>
            </a:pPr>
            <a:r>
              <a:t/>
            </a:r>
            <a:endParaRPr sz="1200">
              <a:solidFill>
                <a:srgbClr val="404040"/>
              </a:solidFill>
              <a:highlight>
                <a:srgbClr val="FCFCFC"/>
              </a:highlight>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ce5fdac9bc_0_1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ce5fdac9b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Keep</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ce6c6cdb65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ce6c6cdb6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B212C"/>
                </a:solidFill>
              </a:rPr>
              <a:t>Web Application Security Goals Achieved via Chosen Symmetric Encryption + AES 256 OFB Mode, Components of what and how it was used</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c7bf9d5dd5_0_7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c7bf9d5dd5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caff148c29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caff148c2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Keep</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cb0286f07e_1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cb0286f07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Keep</a:t>
            </a:r>
            <a:endParaRPr>
              <a:solidFill>
                <a:schemeClr val="dk1"/>
              </a:solidFill>
            </a:endParaRPr>
          </a:p>
          <a:p>
            <a:pPr indent="0" lvl="0" marL="0" rtl="0" algn="l">
              <a:spcBef>
                <a:spcPts val="0"/>
              </a:spcBef>
              <a:spcAft>
                <a:spcPts val="0"/>
              </a:spcAft>
              <a:buNone/>
            </a:pPr>
            <a:r>
              <a:rPr lang="en-GB"/>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ce6c6cdb65_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ce6c6cdb6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Hash key provides authenticity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ce145df5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ce145df5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Keep</a:t>
            </a:r>
            <a:endParaRPr>
              <a:solidFill>
                <a:schemeClr val="dk1"/>
              </a:solidFill>
            </a:endParaRPr>
          </a:p>
          <a:p>
            <a:pPr indent="0" lvl="0" marL="0" rtl="0" algn="l">
              <a:spcBef>
                <a:spcPts val="0"/>
              </a:spcBef>
              <a:spcAft>
                <a:spcPts val="0"/>
              </a:spcAft>
              <a:buNone/>
            </a:pPr>
            <a:r>
              <a:rPr lang="en-GB"/>
              <a:t>Might have to change formula?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ce6c6cdb65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ce6c6cdb6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B212C"/>
                </a:solidFill>
              </a:rPr>
              <a:t>Web Application Security Goals Achieved via </a:t>
            </a:r>
            <a:r>
              <a:rPr lang="en-GB">
                <a:solidFill>
                  <a:schemeClr val="dk1"/>
                </a:solidFill>
              </a:rPr>
              <a:t>Key Derivation Function and HMAC, Components of what and why it was used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ce6c6cdb65_12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ce6c6cdb65_1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Keep</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cb0286f07e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cb0286f07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Keep</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ce8c60661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ce8c60661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ce8c606613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ce8c6066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Keep</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ce8c606613_1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ce8c60661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Keep</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e8c60661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ce8c6066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ce8c606613_1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ce8c606613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Keep</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ce8c606613_1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ce8c606613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Keep</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ce8c606613_1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ce8c606613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Keep</a:t>
            </a:r>
            <a:endParaRPr>
              <a:solidFill>
                <a:schemeClr val="dk1"/>
              </a:solidFill>
            </a:endParaRPr>
          </a:p>
          <a:p>
            <a:pPr indent="0" lvl="0" marL="0" rtl="0" algn="l">
              <a:spcBef>
                <a:spcPts val="0"/>
              </a:spcBef>
              <a:spcAft>
                <a:spcPts val="0"/>
              </a:spcAft>
              <a:buClr>
                <a:schemeClr val="dk1"/>
              </a:buClr>
              <a:buSzPts val="1100"/>
              <a:buFont typeface="Arial"/>
              <a:buNone/>
            </a:pPr>
            <a:r>
              <a:rPr lang="en-GB"/>
              <a:t>ecies ayym key encryp imposible to break private key </a:t>
            </a:r>
            <a:endParaRPr/>
          </a:p>
          <a:p>
            <a:pPr indent="0" lvl="0" marL="0" rtl="0" algn="l">
              <a:spcBef>
                <a:spcPts val="0"/>
              </a:spcBef>
              <a:spcAft>
                <a:spcPts val="0"/>
              </a:spcAft>
              <a:buClr>
                <a:schemeClr val="dk1"/>
              </a:buClr>
              <a:buSzPts val="1100"/>
              <a:buFont typeface="Arial"/>
              <a:buNone/>
            </a:pPr>
            <a:r>
              <a:rPr lang="en-GB"/>
              <a:t>aes ofb how prevent known plaintext text 256 </a:t>
            </a:r>
            <a:endParaRPr/>
          </a:p>
          <a:p>
            <a:pPr indent="0" lvl="0" marL="0" rtl="0" algn="l">
              <a:spcBef>
                <a:spcPts val="0"/>
              </a:spcBef>
              <a:spcAft>
                <a:spcPts val="0"/>
              </a:spcAft>
              <a:buClr>
                <a:schemeClr val="dk1"/>
              </a:buClr>
              <a:buSzPts val="1100"/>
              <a:buFont typeface="Arial"/>
              <a:buNone/>
            </a:pPr>
            <a:r>
              <a:rPr lang="en-GB"/>
              <a:t>perfect forward secrecy</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ce5fdac9b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ce5fdac9b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ce6c6cdb6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ce6c6cdb6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Diagram of program, architectural</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ce6c6cdb65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ce6c6cdb65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Diagram of program, architectural</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ce642c90ac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ce642c90ac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Diagram of program, architectural</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ce6c6cdb65_1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ce6c6cdb65_1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Diagram of program, architectural</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ce6c6cdb65_1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ce6c6cdb65_1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Diagram of program, architectural</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ce145df59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ce145df59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Keep</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ce5fdac9bc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ce5fdac9b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Determine what potential threats available + in real world situation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caff148c2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caff148c2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Video: https://mega.nz/file/SaBzwKpb#qkVVhM2VL8UsproMuNrc8RRdfVs4Fj8364GItZwQgmU</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Web Chat Application: https://cryptochatwebapp.azurewebsites.net/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e5fdac9bc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e5fdac9bc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Determine what potential threats available + in real world situation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ce5fdac9bc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ce5fdac9b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Determine what potential threats available + in real world situation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e5fdac9bc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e5fdac9bc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Determine what potential threats available + in real world situation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ce5fdac9bc_0_1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ce5fdac9b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Determine what potential threats available + in real world situation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u="sng">
                <a:solidFill>
                  <a:schemeClr val="hlink"/>
                </a:solidFill>
                <a:hlinkClick r:id="rId2"/>
              </a:rPr>
              <a:t>https://techterms.com/definition/authentication</a:t>
            </a:r>
            <a:r>
              <a:rPr lang="en-GB">
                <a:solidFill>
                  <a:schemeClr val="dk1"/>
                </a:solidFill>
              </a:rPr>
              <a:t> </a:t>
            </a:r>
            <a:endParaRPr>
              <a:solidFill>
                <a:schemeClr val="dk1"/>
              </a:solidFill>
            </a:endParaRPr>
          </a:p>
          <a:p>
            <a:pPr indent="0" lvl="0" marL="0" rtl="0" algn="l">
              <a:spcBef>
                <a:spcPts val="0"/>
              </a:spcBef>
              <a:spcAft>
                <a:spcPts val="0"/>
              </a:spcAft>
              <a:buNone/>
            </a:pPr>
            <a:r>
              <a:rPr lang="en-GB" u="sng">
                <a:solidFill>
                  <a:schemeClr val="hlink"/>
                </a:solidFill>
                <a:hlinkClick r:id="rId3"/>
              </a:rPr>
              <a:t>https://owasp.org/www-project-top-ten/2017/A2_2017-Broken_Authentication</a:t>
            </a:r>
            <a:r>
              <a:rPr lang="en-GB">
                <a:solidFill>
                  <a:schemeClr val="dk1"/>
                </a:solidFill>
              </a:rPr>
              <a:t> </a:t>
            </a:r>
            <a:endParaRPr>
              <a:solidFill>
                <a:schemeClr val="dk1"/>
              </a:solidFill>
            </a:endParaRPr>
          </a:p>
          <a:p>
            <a:pPr indent="0" lvl="0" marL="0" rtl="0" algn="l">
              <a:spcBef>
                <a:spcPts val="0"/>
              </a:spcBef>
              <a:spcAft>
                <a:spcPts val="0"/>
              </a:spcAft>
              <a:buNone/>
            </a:pPr>
            <a:r>
              <a:rPr lang="en-GB" u="sng">
                <a:solidFill>
                  <a:schemeClr val="hlink"/>
                </a:solidFill>
                <a:hlinkClick r:id="rId4"/>
              </a:rPr>
              <a:t>https://owasp.org/www-project-top-ten/</a:t>
            </a:r>
            <a:r>
              <a:rPr lang="en-GB">
                <a:solidFill>
                  <a:schemeClr val="dk1"/>
                </a:solidFill>
              </a:rPr>
              <a:t> </a:t>
            </a:r>
            <a:endParaRPr>
              <a:solidFill>
                <a:schemeClr val="dk1"/>
              </a:solidFill>
            </a:endParaRPr>
          </a:p>
          <a:p>
            <a:pPr indent="0" lvl="0" marL="0" rtl="0" algn="l">
              <a:spcBef>
                <a:spcPts val="0"/>
              </a:spcBef>
              <a:spcAft>
                <a:spcPts val="0"/>
              </a:spcAft>
              <a:buNone/>
            </a:pPr>
            <a:r>
              <a:rPr lang="en-GB" u="sng">
                <a:solidFill>
                  <a:schemeClr val="hlink"/>
                </a:solidFill>
                <a:hlinkClick r:id="rId5"/>
              </a:rPr>
              <a:t>https://blog.eccouncil.org/most-common-cyber-vulnerabilities-part-4-broken-authentication/</a:t>
            </a:r>
            <a:r>
              <a:rPr lang="en-GB">
                <a:solidFill>
                  <a:schemeClr val="dk1"/>
                </a:solidFill>
              </a:rPr>
              <a:t>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1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1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2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2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2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hyperlink" Target="https://mega.nz/file/HDh2Ebxb#usmW5Y6Uu6qwYOKiTD1YSjAR14ePuU4-V3s9lSVzX80" TargetMode="Externa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486475" y="992850"/>
            <a:ext cx="52380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ICT 2205</a:t>
            </a:r>
            <a:br>
              <a:rPr lang="en-GB"/>
            </a:br>
            <a:r>
              <a:rPr lang="en-GB"/>
              <a:t>Coursework Part 2</a:t>
            </a:r>
            <a:endParaRPr/>
          </a:p>
        </p:txBody>
      </p:sp>
      <p:sp>
        <p:nvSpPr>
          <p:cNvPr id="229" name="Google Shape;229;p17"/>
          <p:cNvSpPr txBox="1"/>
          <p:nvPr>
            <p:ph idx="1" type="subTitle"/>
          </p:nvPr>
        </p:nvSpPr>
        <p:spPr>
          <a:xfrm>
            <a:off x="5331600" y="3226450"/>
            <a:ext cx="3530100" cy="16206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1600"/>
              </a:spcAft>
              <a:buNone/>
            </a:pPr>
            <a:r>
              <a:rPr lang="en-GB" sz="1100"/>
              <a:t>Group Members:</a:t>
            </a:r>
            <a:br>
              <a:rPr lang="en-GB" sz="1100"/>
            </a:br>
            <a:br>
              <a:rPr lang="en-GB" sz="1100"/>
            </a:br>
            <a:r>
              <a:rPr lang="en-GB" sz="1100"/>
              <a:t>	</a:t>
            </a:r>
            <a:r>
              <a:rPr lang="en-GB" sz="1100"/>
              <a:t>Ong Chen Yi 1902189</a:t>
            </a:r>
            <a:br>
              <a:rPr lang="en-GB" sz="1100"/>
            </a:br>
            <a:r>
              <a:rPr lang="en-GB" sz="1100"/>
              <a:t>	Koh Kai Quan 1902115</a:t>
            </a:r>
            <a:br>
              <a:rPr lang="en-GB" sz="1100"/>
            </a:br>
            <a:r>
              <a:rPr lang="en-GB" sz="1100"/>
              <a:t>	Zulfadli Bin Johari 1902147</a:t>
            </a:r>
            <a:br>
              <a:rPr lang="en-GB" sz="1100"/>
            </a:br>
            <a:r>
              <a:rPr lang="en-GB" sz="1100"/>
              <a:t>	Chua An Rong Aaron 1902146</a:t>
            </a:r>
            <a:br>
              <a:rPr lang="en-GB" sz="1100"/>
            </a:br>
            <a:r>
              <a:rPr lang="en-GB" sz="1100"/>
              <a:t>	</a:t>
            </a:r>
            <a:r>
              <a:rPr lang="en-GB" sz="1100"/>
              <a:t>Koh Jie Ming Benjamin 1902181</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2" name="Shape 312"/>
        <p:cNvGrpSpPr/>
        <p:nvPr/>
      </p:nvGrpSpPr>
      <p:grpSpPr>
        <a:xfrm>
          <a:off x="0" y="0"/>
          <a:ext cx="0" cy="0"/>
          <a:chOff x="0" y="0"/>
          <a:chExt cx="0" cy="0"/>
        </a:xfrm>
      </p:grpSpPr>
      <p:sp>
        <p:nvSpPr>
          <p:cNvPr id="313" name="Google Shape;313;p26"/>
          <p:cNvSpPr/>
          <p:nvPr/>
        </p:nvSpPr>
        <p:spPr>
          <a:xfrm>
            <a:off x="7700" y="1437725"/>
            <a:ext cx="9144000" cy="370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rPr>
              <a:t>Authentication (Example)</a:t>
            </a:r>
            <a:endParaRPr>
              <a:solidFill>
                <a:srgbClr val="FFFFFF"/>
              </a:solidFill>
            </a:endParaRPr>
          </a:p>
        </p:txBody>
      </p:sp>
      <p:sp>
        <p:nvSpPr>
          <p:cNvPr id="315" name="Google Shape;315;p26"/>
          <p:cNvSpPr/>
          <p:nvPr/>
        </p:nvSpPr>
        <p:spPr>
          <a:xfrm>
            <a:off x="7856400" y="492872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txBox="1"/>
          <p:nvPr>
            <p:ph idx="1" type="body"/>
          </p:nvPr>
        </p:nvSpPr>
        <p:spPr>
          <a:xfrm>
            <a:off x="5205900" y="2098888"/>
            <a:ext cx="3750000" cy="2038800"/>
          </a:xfrm>
          <a:prstGeom prst="rect">
            <a:avLst/>
          </a:prstGeom>
        </p:spPr>
        <p:txBody>
          <a:bodyPr anchorCtr="0" anchor="t" bIns="91425" lIns="91425" spcFirstLastPara="1" rIns="91425" wrap="square" tIns="91425">
            <a:noAutofit/>
          </a:bodyPr>
          <a:lstStyle/>
          <a:p>
            <a:pPr indent="0" lvl="0" marL="0" marR="101600" rtl="0" algn="l">
              <a:spcBef>
                <a:spcPts val="0"/>
              </a:spcBef>
              <a:spcAft>
                <a:spcPts val="0"/>
              </a:spcAft>
              <a:buNone/>
            </a:pPr>
            <a:r>
              <a:rPr b="1" lang="en-GB" sz="1500">
                <a:solidFill>
                  <a:srgbClr val="000000"/>
                </a:solidFill>
                <a:highlight>
                  <a:srgbClr val="FFFFFF"/>
                </a:highlight>
              </a:rPr>
              <a:t>Internal Revenue Service (IRS) </a:t>
            </a:r>
            <a:endParaRPr b="1" sz="1500">
              <a:solidFill>
                <a:srgbClr val="000000"/>
              </a:solidFill>
              <a:highlight>
                <a:srgbClr val="FFFFFF"/>
              </a:highlight>
            </a:endParaRPr>
          </a:p>
          <a:p>
            <a:pPr indent="0" lvl="0" marL="0" marR="101600" rtl="0" algn="l">
              <a:spcBef>
                <a:spcPts val="0"/>
              </a:spcBef>
              <a:spcAft>
                <a:spcPts val="0"/>
              </a:spcAft>
              <a:buNone/>
            </a:pPr>
            <a:r>
              <a:t/>
            </a:r>
            <a:endParaRPr b="1" sz="1500">
              <a:solidFill>
                <a:srgbClr val="000000"/>
              </a:solidFill>
              <a:highlight>
                <a:srgbClr val="FFFFFF"/>
              </a:highlight>
            </a:endParaRPr>
          </a:p>
          <a:p>
            <a:pPr indent="0" lvl="0" marL="0" marR="101600" rtl="0" algn="l">
              <a:spcBef>
                <a:spcPts val="0"/>
              </a:spcBef>
              <a:spcAft>
                <a:spcPts val="0"/>
              </a:spcAft>
              <a:buNone/>
            </a:pPr>
            <a:r>
              <a:rPr lang="en-GB">
                <a:solidFill>
                  <a:srgbClr val="000000"/>
                </a:solidFill>
                <a:highlight>
                  <a:srgbClr val="FFFFFF"/>
                </a:highlight>
              </a:rPr>
              <a:t>In 2015, the IRS was hacked, resulting in more than 700,000 accounts exposed</a:t>
            </a:r>
            <a:endParaRPr>
              <a:solidFill>
                <a:srgbClr val="000000"/>
              </a:solidFill>
              <a:highlight>
                <a:srgbClr val="FFFFFF"/>
              </a:highlight>
            </a:endParaRPr>
          </a:p>
          <a:p>
            <a:pPr indent="0" lvl="0" marL="0" marR="101600" rtl="0" algn="l">
              <a:spcBef>
                <a:spcPts val="0"/>
              </a:spcBef>
              <a:spcAft>
                <a:spcPts val="0"/>
              </a:spcAft>
              <a:buNone/>
            </a:pPr>
            <a:r>
              <a:t/>
            </a:r>
            <a:endParaRPr>
              <a:solidFill>
                <a:srgbClr val="000000"/>
              </a:solidFill>
              <a:highlight>
                <a:srgbClr val="FFFFFF"/>
              </a:highlight>
            </a:endParaRPr>
          </a:p>
          <a:p>
            <a:pPr indent="0" lvl="0" marL="0" marR="101600" rtl="0" algn="l">
              <a:spcBef>
                <a:spcPts val="0"/>
              </a:spcBef>
              <a:spcAft>
                <a:spcPts val="0"/>
              </a:spcAft>
              <a:buNone/>
            </a:pPr>
            <a:r>
              <a:rPr lang="en-GB">
                <a:solidFill>
                  <a:srgbClr val="000000"/>
                </a:solidFill>
                <a:highlight>
                  <a:srgbClr val="FFFFFF"/>
                </a:highlight>
              </a:rPr>
              <a:t>The attackers then used the victims data to authenticate themselves to gain even more confidential information such as the transcripts</a:t>
            </a:r>
            <a:endParaRPr>
              <a:solidFill>
                <a:srgbClr val="000000"/>
              </a:solidFill>
              <a:highlight>
                <a:srgbClr val="FFFFFF"/>
              </a:highlight>
            </a:endParaRPr>
          </a:p>
          <a:p>
            <a:pPr indent="0" lvl="0" marL="0" marR="101600" rtl="0" algn="l">
              <a:spcBef>
                <a:spcPts val="0"/>
              </a:spcBef>
              <a:spcAft>
                <a:spcPts val="0"/>
              </a:spcAft>
              <a:buNone/>
            </a:pPr>
            <a:r>
              <a:t/>
            </a:r>
            <a:endParaRPr b="1" sz="1500">
              <a:solidFill>
                <a:srgbClr val="000000"/>
              </a:solidFill>
              <a:highlight>
                <a:srgbClr val="FFFFFF"/>
              </a:highlight>
            </a:endParaRPr>
          </a:p>
          <a:p>
            <a:pPr indent="0" lvl="0" marL="0" marR="101600" rtl="0" algn="l">
              <a:spcBef>
                <a:spcPts val="0"/>
              </a:spcBef>
              <a:spcAft>
                <a:spcPts val="0"/>
              </a:spcAft>
              <a:buNone/>
            </a:pPr>
            <a:r>
              <a:rPr lang="en-GB">
                <a:solidFill>
                  <a:srgbClr val="000000"/>
                </a:solidFill>
                <a:highlight>
                  <a:srgbClr val="FFFFFF"/>
                </a:highlight>
              </a:rPr>
              <a:t> </a:t>
            </a:r>
            <a:endParaRPr b="1">
              <a:solidFill>
                <a:srgbClr val="000000"/>
              </a:solidFill>
            </a:endParaRPr>
          </a:p>
        </p:txBody>
      </p:sp>
      <p:pic>
        <p:nvPicPr>
          <p:cNvPr descr="IRS Extends Oct. 15 Deadline for Tropical Storm Imelda Victims | CPA  Practice Advisor" id="317" name="Google Shape;317;p26"/>
          <p:cNvPicPr preferRelativeResize="0"/>
          <p:nvPr/>
        </p:nvPicPr>
        <p:blipFill>
          <a:blip r:embed="rId3">
            <a:alphaModFix/>
          </a:blip>
          <a:stretch>
            <a:fillRect/>
          </a:stretch>
        </p:blipFill>
        <p:spPr>
          <a:xfrm>
            <a:off x="703700" y="1970375"/>
            <a:ext cx="4143375" cy="2486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7"/>
          <p:cNvSpPr txBox="1"/>
          <p:nvPr>
            <p:ph idx="4294967295" type="title"/>
          </p:nvPr>
        </p:nvSpPr>
        <p:spPr>
          <a:xfrm>
            <a:off x="1969350" y="1733850"/>
            <a:ext cx="52053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Security Goals</a:t>
            </a:r>
            <a:endParaRPr b="1" sz="2500"/>
          </a:p>
        </p:txBody>
      </p:sp>
      <p:sp>
        <p:nvSpPr>
          <p:cNvPr id="323" name="Google Shape;323;p27"/>
          <p:cNvSpPr/>
          <p:nvPr/>
        </p:nvSpPr>
        <p:spPr>
          <a:xfrm>
            <a:off x="4022250" y="2858100"/>
            <a:ext cx="1099500" cy="5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8"/>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700"/>
              <a:t>Confidentiality</a:t>
            </a:r>
            <a:endParaRPr sz="2700"/>
          </a:p>
        </p:txBody>
      </p:sp>
      <p:sp>
        <p:nvSpPr>
          <p:cNvPr id="330" name="Google Shape;330;p28"/>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28"/>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332" name="Google Shape;332;p28"/>
          <p:cNvSpPr txBox="1"/>
          <p:nvPr>
            <p:ph idx="4294967295" type="body"/>
          </p:nvPr>
        </p:nvSpPr>
        <p:spPr>
          <a:xfrm>
            <a:off x="4777375" y="2233400"/>
            <a:ext cx="4178400" cy="2428800"/>
          </a:xfrm>
          <a:prstGeom prst="rect">
            <a:avLst/>
          </a:prstGeom>
        </p:spPr>
        <p:txBody>
          <a:bodyPr anchorCtr="0" anchor="t" bIns="91425" lIns="91425" spcFirstLastPara="1" rIns="91425" wrap="square" tIns="91425">
            <a:noAutofit/>
          </a:bodyPr>
          <a:lstStyle/>
          <a:p>
            <a:pPr indent="0" lvl="0" marL="0" marR="101600" rtl="0" algn="l">
              <a:spcBef>
                <a:spcPts val="0"/>
              </a:spcBef>
              <a:spcAft>
                <a:spcPts val="0"/>
              </a:spcAft>
              <a:buNone/>
            </a:pPr>
            <a:r>
              <a:rPr lang="en-GB">
                <a:solidFill>
                  <a:srgbClr val="000000"/>
                </a:solidFill>
                <a:highlight>
                  <a:srgbClr val="FFFFFF"/>
                </a:highlight>
              </a:rPr>
              <a:t>Only authorized individuals or systems will be able to view private data within the chat room</a:t>
            </a:r>
            <a:endParaRPr>
              <a:solidFill>
                <a:srgbClr val="000000"/>
              </a:solidFill>
              <a:highlight>
                <a:srgbClr val="FFFFFF"/>
              </a:highlight>
            </a:endParaRPr>
          </a:p>
          <a:p>
            <a:pPr indent="0" lvl="0" marL="0" marR="101600" rtl="0" algn="l">
              <a:spcBef>
                <a:spcPts val="0"/>
              </a:spcBef>
              <a:spcAft>
                <a:spcPts val="0"/>
              </a:spcAft>
              <a:buNone/>
            </a:pPr>
            <a:r>
              <a:t/>
            </a:r>
            <a:endParaRPr>
              <a:solidFill>
                <a:srgbClr val="000000"/>
              </a:solidFill>
              <a:highlight>
                <a:srgbClr val="FFFFFF"/>
              </a:highlight>
            </a:endParaRPr>
          </a:p>
          <a:p>
            <a:pPr indent="0" lvl="0" marL="0" marR="101600" rtl="0" algn="l">
              <a:spcBef>
                <a:spcPts val="0"/>
              </a:spcBef>
              <a:spcAft>
                <a:spcPts val="0"/>
              </a:spcAft>
              <a:buNone/>
            </a:pPr>
            <a:r>
              <a:rPr lang="en-GB">
                <a:solidFill>
                  <a:srgbClr val="000000"/>
                </a:solidFill>
                <a:highlight>
                  <a:srgbClr val="FFFFFF"/>
                </a:highlight>
              </a:rPr>
              <a:t>The data sent over the network will not be able to be accessed by unauthorized individuals or any third party entities</a:t>
            </a:r>
            <a:endParaRPr>
              <a:solidFill>
                <a:srgbClr val="000000"/>
              </a:solidFill>
              <a:highlight>
                <a:srgbClr val="FFFFFF"/>
              </a:highlight>
            </a:endParaRPr>
          </a:p>
          <a:p>
            <a:pPr indent="0" lvl="0" marL="0" marR="101600" rtl="0" algn="l">
              <a:spcBef>
                <a:spcPts val="0"/>
              </a:spcBef>
              <a:spcAft>
                <a:spcPts val="0"/>
              </a:spcAft>
              <a:buNone/>
            </a:pPr>
            <a:r>
              <a:t/>
            </a:r>
            <a:endParaRPr>
              <a:solidFill>
                <a:srgbClr val="000000"/>
              </a:solidFill>
              <a:highlight>
                <a:srgbClr val="FFFFFF"/>
              </a:highlight>
            </a:endParaRPr>
          </a:p>
          <a:p>
            <a:pPr indent="0" lvl="0" marL="0" marR="101600" rtl="0" algn="l">
              <a:spcBef>
                <a:spcPts val="0"/>
              </a:spcBef>
              <a:spcAft>
                <a:spcPts val="0"/>
              </a:spcAft>
              <a:buNone/>
            </a:pPr>
            <a:r>
              <a:rPr lang="en-GB">
                <a:solidFill>
                  <a:srgbClr val="000000"/>
                </a:solidFill>
                <a:highlight>
                  <a:srgbClr val="FFFFFF"/>
                </a:highlight>
              </a:rPr>
              <a:t>Cryptographic framework implemented to safeguard data so that even if an attacker gains access to any form of keys, decryption would not be possible</a:t>
            </a:r>
            <a:endParaRPr>
              <a:solidFill>
                <a:srgbClr val="000000"/>
              </a:solidFill>
              <a:highlight>
                <a:srgbClr val="FFFFFF"/>
              </a:highlight>
            </a:endParaRPr>
          </a:p>
        </p:txBody>
      </p:sp>
      <p:sp>
        <p:nvSpPr>
          <p:cNvPr id="333" name="Google Shape;333;p28"/>
          <p:cNvSpPr/>
          <p:nvPr/>
        </p:nvSpPr>
        <p:spPr>
          <a:xfrm>
            <a:off x="4679825" y="976884"/>
            <a:ext cx="1385400" cy="1050000"/>
          </a:xfrm>
          <a:prstGeom prst="snip2DiagRect">
            <a:avLst>
              <a:gd fmla="val 0" name="adj1"/>
              <a:gd fmla="val 16667"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sz="1200">
                <a:solidFill>
                  <a:srgbClr val="FFFFFF"/>
                </a:solidFill>
                <a:latin typeface="Lato"/>
                <a:ea typeface="Lato"/>
                <a:cs typeface="Lato"/>
                <a:sym typeface="Lato"/>
              </a:rPr>
              <a:t>Confidentiality</a:t>
            </a:r>
            <a:endParaRPr b="1" i="1" sz="1200">
              <a:solidFill>
                <a:srgbClr val="FFFFFF"/>
              </a:solidFill>
              <a:latin typeface="Lato"/>
              <a:ea typeface="Lato"/>
              <a:cs typeface="Lato"/>
              <a:sym typeface="Lato"/>
            </a:endParaRPr>
          </a:p>
        </p:txBody>
      </p:sp>
      <p:sp>
        <p:nvSpPr>
          <p:cNvPr id="334" name="Google Shape;334;p28"/>
          <p:cNvSpPr/>
          <p:nvPr/>
        </p:nvSpPr>
        <p:spPr>
          <a:xfrm>
            <a:off x="6136735" y="976876"/>
            <a:ext cx="1385400" cy="1050000"/>
          </a:xfrm>
          <a:prstGeom prst="snip2DiagRect">
            <a:avLst>
              <a:gd fmla="val 0" name="adj1"/>
              <a:gd fmla="val 16667"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sz="1200">
                <a:solidFill>
                  <a:schemeClr val="lt1"/>
                </a:solidFill>
                <a:latin typeface="Lato"/>
                <a:ea typeface="Lato"/>
                <a:cs typeface="Lato"/>
                <a:sym typeface="Lato"/>
              </a:rPr>
              <a:t>Integrity</a:t>
            </a:r>
            <a:endParaRPr b="1" sz="1200">
              <a:solidFill>
                <a:srgbClr val="FFFFFF"/>
              </a:solidFill>
            </a:endParaRPr>
          </a:p>
        </p:txBody>
      </p:sp>
      <p:sp>
        <p:nvSpPr>
          <p:cNvPr id="335" name="Google Shape;335;p28"/>
          <p:cNvSpPr/>
          <p:nvPr/>
        </p:nvSpPr>
        <p:spPr>
          <a:xfrm>
            <a:off x="7593619" y="976876"/>
            <a:ext cx="1433700" cy="1050000"/>
          </a:xfrm>
          <a:prstGeom prst="snip2DiagRect">
            <a:avLst>
              <a:gd fmla="val 0" name="adj1"/>
              <a:gd fmla="val 16667"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sz="1200">
                <a:solidFill>
                  <a:schemeClr val="lt1"/>
                </a:solidFill>
                <a:latin typeface="Lato"/>
                <a:ea typeface="Lato"/>
                <a:cs typeface="Lato"/>
                <a:sym typeface="Lato"/>
              </a:rPr>
              <a:t>Authenticity</a:t>
            </a:r>
            <a:endParaRPr b="1" sz="12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9"/>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700"/>
              <a:t>Integrity</a:t>
            </a:r>
            <a:endParaRPr sz="2700"/>
          </a:p>
        </p:txBody>
      </p:sp>
      <p:sp>
        <p:nvSpPr>
          <p:cNvPr id="342" name="Google Shape;342;p29"/>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29"/>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344" name="Google Shape;344;p29"/>
          <p:cNvSpPr txBox="1"/>
          <p:nvPr>
            <p:ph idx="4294967295" type="body"/>
          </p:nvPr>
        </p:nvSpPr>
        <p:spPr>
          <a:xfrm>
            <a:off x="4713350" y="2203575"/>
            <a:ext cx="4347600" cy="25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Ensure that the message received is the actual data that was sent by the authenticated/authorized sender and not by an external third party that could have intercepted it</a:t>
            </a:r>
            <a:endParaRPr>
              <a:solidFill>
                <a:srgbClr val="000000"/>
              </a:solidFill>
            </a:endParaRPr>
          </a:p>
          <a:p>
            <a:pPr indent="0" lvl="0" marL="0" rtl="0" algn="l">
              <a:spcBef>
                <a:spcPts val="1600"/>
              </a:spcBef>
              <a:spcAft>
                <a:spcPts val="0"/>
              </a:spcAft>
              <a:buNone/>
            </a:pPr>
            <a:r>
              <a:rPr lang="en-GB">
                <a:solidFill>
                  <a:srgbClr val="000000"/>
                </a:solidFill>
              </a:rPr>
              <a:t>Methods that ensures the data have not been altered in any way and to provide an assurance that the message received is from the</a:t>
            </a:r>
            <a:r>
              <a:rPr lang="en-GB">
                <a:solidFill>
                  <a:srgbClr val="000000"/>
                </a:solidFill>
              </a:rPr>
              <a:t> authenticated/authorized </a:t>
            </a:r>
            <a:r>
              <a:rPr lang="en-GB">
                <a:solidFill>
                  <a:srgbClr val="000000"/>
                </a:solidFill>
              </a:rPr>
              <a:t>sender</a:t>
            </a:r>
            <a:endParaRPr>
              <a:solidFill>
                <a:srgbClr val="000000"/>
              </a:solidFill>
            </a:endParaRPr>
          </a:p>
          <a:p>
            <a:pPr indent="0" lvl="0" marL="0" rtl="0" algn="l">
              <a:spcBef>
                <a:spcPts val="1600"/>
              </a:spcBef>
              <a:spcAft>
                <a:spcPts val="0"/>
              </a:spcAft>
              <a:buNone/>
            </a:pPr>
            <a:r>
              <a:rPr lang="en-GB">
                <a:solidFill>
                  <a:srgbClr val="000000"/>
                </a:solidFill>
              </a:rPr>
              <a:t>Some measures that is </a:t>
            </a:r>
            <a:r>
              <a:rPr lang="en-GB">
                <a:solidFill>
                  <a:srgbClr val="000000"/>
                </a:solidFill>
              </a:rPr>
              <a:t>implemented</a:t>
            </a:r>
            <a:r>
              <a:rPr lang="en-GB">
                <a:solidFill>
                  <a:srgbClr val="000000"/>
                </a:solidFill>
              </a:rPr>
              <a:t> to ensure accuracy and completeness of data are: Hash Function, Digital Signatures, and Encrypt-then-MAC</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ctr">
              <a:spcBef>
                <a:spcPts val="1600"/>
              </a:spcBef>
              <a:spcAft>
                <a:spcPts val="1600"/>
              </a:spcAft>
              <a:buNone/>
            </a:pPr>
            <a:r>
              <a:t/>
            </a:r>
            <a:endParaRPr b="1">
              <a:solidFill>
                <a:srgbClr val="000000"/>
              </a:solidFill>
            </a:endParaRPr>
          </a:p>
        </p:txBody>
      </p:sp>
      <p:sp>
        <p:nvSpPr>
          <p:cNvPr id="345" name="Google Shape;345;p29"/>
          <p:cNvSpPr/>
          <p:nvPr/>
        </p:nvSpPr>
        <p:spPr>
          <a:xfrm>
            <a:off x="4679825" y="976884"/>
            <a:ext cx="1385400" cy="1050000"/>
          </a:xfrm>
          <a:prstGeom prst="snip2DiagRect">
            <a:avLst>
              <a:gd fmla="val 0" name="adj1"/>
              <a:gd fmla="val 16667"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sz="1200">
                <a:solidFill>
                  <a:srgbClr val="FFFFFF"/>
                </a:solidFill>
                <a:latin typeface="Lato"/>
                <a:ea typeface="Lato"/>
                <a:cs typeface="Lato"/>
                <a:sym typeface="Lato"/>
              </a:rPr>
              <a:t>Confidentiality</a:t>
            </a:r>
            <a:endParaRPr b="1" i="1" sz="1200">
              <a:solidFill>
                <a:srgbClr val="FFFFFF"/>
              </a:solidFill>
              <a:latin typeface="Lato"/>
              <a:ea typeface="Lato"/>
              <a:cs typeface="Lato"/>
              <a:sym typeface="Lato"/>
            </a:endParaRPr>
          </a:p>
        </p:txBody>
      </p:sp>
      <p:sp>
        <p:nvSpPr>
          <p:cNvPr id="346" name="Google Shape;346;p29"/>
          <p:cNvSpPr/>
          <p:nvPr/>
        </p:nvSpPr>
        <p:spPr>
          <a:xfrm>
            <a:off x="6136735" y="976876"/>
            <a:ext cx="1385400" cy="1050000"/>
          </a:xfrm>
          <a:prstGeom prst="snip2DiagRect">
            <a:avLst>
              <a:gd fmla="val 0" name="adj1"/>
              <a:gd fmla="val 16667"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sz="1200">
                <a:solidFill>
                  <a:schemeClr val="lt1"/>
                </a:solidFill>
                <a:latin typeface="Lato"/>
                <a:ea typeface="Lato"/>
                <a:cs typeface="Lato"/>
                <a:sym typeface="Lato"/>
              </a:rPr>
              <a:t>Integrity</a:t>
            </a:r>
            <a:endParaRPr b="1" sz="1200">
              <a:solidFill>
                <a:srgbClr val="FFFFFF"/>
              </a:solidFill>
            </a:endParaRPr>
          </a:p>
        </p:txBody>
      </p:sp>
      <p:sp>
        <p:nvSpPr>
          <p:cNvPr id="347" name="Google Shape;347;p29"/>
          <p:cNvSpPr/>
          <p:nvPr/>
        </p:nvSpPr>
        <p:spPr>
          <a:xfrm>
            <a:off x="7593619" y="976876"/>
            <a:ext cx="1433700" cy="1050000"/>
          </a:xfrm>
          <a:prstGeom prst="snip2DiagRect">
            <a:avLst>
              <a:gd fmla="val 0" name="adj1"/>
              <a:gd fmla="val 16667"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sz="1200">
                <a:solidFill>
                  <a:schemeClr val="lt1"/>
                </a:solidFill>
                <a:latin typeface="Lato"/>
                <a:ea typeface="Lato"/>
                <a:cs typeface="Lato"/>
                <a:sym typeface="Lato"/>
              </a:rPr>
              <a:t>Authenticity</a:t>
            </a:r>
            <a:endParaRPr b="1" i="1" sz="12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0"/>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700"/>
              <a:t>Authenticity</a:t>
            </a:r>
            <a:endParaRPr sz="2700"/>
          </a:p>
        </p:txBody>
      </p:sp>
      <p:sp>
        <p:nvSpPr>
          <p:cNvPr id="354" name="Google Shape;354;p30"/>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30"/>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356" name="Google Shape;356;p30"/>
          <p:cNvSpPr txBox="1"/>
          <p:nvPr>
            <p:ph idx="4294967295" type="body"/>
          </p:nvPr>
        </p:nvSpPr>
        <p:spPr>
          <a:xfrm>
            <a:off x="4910700" y="1150225"/>
            <a:ext cx="4045200" cy="34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457200" rtl="0" algn="l">
              <a:spcBef>
                <a:spcPts val="1600"/>
              </a:spcBef>
              <a:spcAft>
                <a:spcPts val="0"/>
              </a:spcAft>
              <a:buNone/>
            </a:pPr>
            <a:br>
              <a:rPr i="1" lang="en-GB" sz="1400">
                <a:solidFill>
                  <a:srgbClr val="000000"/>
                </a:solidFill>
              </a:rPr>
            </a:br>
            <a:endParaRPr i="1" sz="1400">
              <a:solidFill>
                <a:srgbClr val="000000"/>
              </a:solidFill>
            </a:endParaRPr>
          </a:p>
          <a:p>
            <a:pPr indent="0" lvl="0" marL="0" rtl="0" algn="l">
              <a:spcBef>
                <a:spcPts val="1600"/>
              </a:spcBef>
              <a:spcAft>
                <a:spcPts val="0"/>
              </a:spcAft>
              <a:buNone/>
            </a:pPr>
            <a:r>
              <a:t/>
            </a:r>
            <a:endParaRPr b="1" i="1" sz="1400">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ctr">
              <a:spcBef>
                <a:spcPts val="1600"/>
              </a:spcBef>
              <a:spcAft>
                <a:spcPts val="1600"/>
              </a:spcAft>
              <a:buNone/>
            </a:pPr>
            <a:r>
              <a:t/>
            </a:r>
            <a:endParaRPr b="1" sz="1400">
              <a:solidFill>
                <a:srgbClr val="000000"/>
              </a:solidFill>
            </a:endParaRPr>
          </a:p>
        </p:txBody>
      </p:sp>
      <p:sp>
        <p:nvSpPr>
          <p:cNvPr id="357" name="Google Shape;357;p30"/>
          <p:cNvSpPr txBox="1"/>
          <p:nvPr>
            <p:ph idx="4294967295" type="body"/>
          </p:nvPr>
        </p:nvSpPr>
        <p:spPr>
          <a:xfrm>
            <a:off x="4777500" y="2393175"/>
            <a:ext cx="4178400" cy="2000100"/>
          </a:xfrm>
          <a:prstGeom prst="rect">
            <a:avLst/>
          </a:prstGeom>
        </p:spPr>
        <p:txBody>
          <a:bodyPr anchorCtr="0" anchor="t" bIns="91425" lIns="91425" spcFirstLastPara="1" rIns="91425" wrap="square" tIns="91425">
            <a:noAutofit/>
          </a:bodyPr>
          <a:lstStyle/>
          <a:p>
            <a:pPr indent="0" lvl="0" marL="0" marR="101600" rtl="0" algn="l">
              <a:spcBef>
                <a:spcPts val="0"/>
              </a:spcBef>
              <a:spcAft>
                <a:spcPts val="0"/>
              </a:spcAft>
              <a:buNone/>
            </a:pPr>
            <a:r>
              <a:rPr lang="en-GB">
                <a:solidFill>
                  <a:srgbClr val="000000"/>
                </a:solidFill>
                <a:highlight>
                  <a:srgbClr val="FFFFFF"/>
                </a:highlight>
              </a:rPr>
              <a:t>Authenticity</a:t>
            </a:r>
            <a:r>
              <a:rPr lang="en-GB">
                <a:solidFill>
                  <a:srgbClr val="000000"/>
                </a:solidFill>
                <a:highlight>
                  <a:srgbClr val="FFFFFF"/>
                </a:highlight>
              </a:rPr>
              <a:t> within cryptography ensures that the message derives and comes from the intended sender.</a:t>
            </a:r>
            <a:endParaRPr>
              <a:solidFill>
                <a:srgbClr val="000000"/>
              </a:solidFill>
              <a:highlight>
                <a:srgbClr val="FFFFFF"/>
              </a:highlight>
            </a:endParaRPr>
          </a:p>
          <a:p>
            <a:pPr indent="0" lvl="0" marL="0" marR="101600" rtl="0" algn="l">
              <a:spcBef>
                <a:spcPts val="0"/>
              </a:spcBef>
              <a:spcAft>
                <a:spcPts val="0"/>
              </a:spcAft>
              <a:buNone/>
            </a:pPr>
            <a:r>
              <a:rPr lang="en-GB">
                <a:solidFill>
                  <a:srgbClr val="000000"/>
                </a:solidFill>
                <a:highlight>
                  <a:srgbClr val="FFFFFF"/>
                </a:highlight>
              </a:rPr>
              <a:t>Checksums or hashes of message can easily be forged and therefore require schemes to determine the specific entity that the message was </a:t>
            </a:r>
            <a:r>
              <a:rPr lang="en-GB">
                <a:solidFill>
                  <a:srgbClr val="000000"/>
                </a:solidFill>
                <a:highlight>
                  <a:srgbClr val="FFFFFF"/>
                </a:highlight>
              </a:rPr>
              <a:t>originated.</a:t>
            </a:r>
            <a:endParaRPr>
              <a:solidFill>
                <a:srgbClr val="000000"/>
              </a:solidFill>
              <a:highlight>
                <a:srgbClr val="FFFFFF"/>
              </a:highlight>
            </a:endParaRPr>
          </a:p>
        </p:txBody>
      </p:sp>
      <p:sp>
        <p:nvSpPr>
          <p:cNvPr id="358" name="Google Shape;358;p30"/>
          <p:cNvSpPr/>
          <p:nvPr/>
        </p:nvSpPr>
        <p:spPr>
          <a:xfrm>
            <a:off x="4679825" y="976884"/>
            <a:ext cx="1385400" cy="1050000"/>
          </a:xfrm>
          <a:prstGeom prst="snip2DiagRect">
            <a:avLst>
              <a:gd fmla="val 0" name="adj1"/>
              <a:gd fmla="val 16667" name="adj2"/>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sz="1200">
                <a:solidFill>
                  <a:srgbClr val="FFFFFF"/>
                </a:solidFill>
                <a:latin typeface="Lato"/>
                <a:ea typeface="Lato"/>
                <a:cs typeface="Lato"/>
                <a:sym typeface="Lato"/>
              </a:rPr>
              <a:t>Confidentiality</a:t>
            </a:r>
            <a:endParaRPr b="1" i="1" sz="1200">
              <a:solidFill>
                <a:srgbClr val="FFFFFF"/>
              </a:solidFill>
              <a:latin typeface="Lato"/>
              <a:ea typeface="Lato"/>
              <a:cs typeface="Lato"/>
              <a:sym typeface="Lato"/>
            </a:endParaRPr>
          </a:p>
        </p:txBody>
      </p:sp>
      <p:sp>
        <p:nvSpPr>
          <p:cNvPr id="359" name="Google Shape;359;p30"/>
          <p:cNvSpPr/>
          <p:nvPr/>
        </p:nvSpPr>
        <p:spPr>
          <a:xfrm>
            <a:off x="6136735" y="976876"/>
            <a:ext cx="1385400" cy="1050000"/>
          </a:xfrm>
          <a:prstGeom prst="snip2DiagRect">
            <a:avLst>
              <a:gd fmla="val 0" name="adj1"/>
              <a:gd fmla="val 16667"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sz="1200">
                <a:solidFill>
                  <a:schemeClr val="lt1"/>
                </a:solidFill>
                <a:latin typeface="Lato"/>
                <a:ea typeface="Lato"/>
                <a:cs typeface="Lato"/>
                <a:sym typeface="Lato"/>
              </a:rPr>
              <a:t>Integrity</a:t>
            </a:r>
            <a:endParaRPr b="1" sz="1200">
              <a:solidFill>
                <a:srgbClr val="FFFFFF"/>
              </a:solidFill>
            </a:endParaRPr>
          </a:p>
        </p:txBody>
      </p:sp>
      <p:sp>
        <p:nvSpPr>
          <p:cNvPr id="360" name="Google Shape;360;p30"/>
          <p:cNvSpPr/>
          <p:nvPr/>
        </p:nvSpPr>
        <p:spPr>
          <a:xfrm>
            <a:off x="7593619" y="976876"/>
            <a:ext cx="1433700" cy="1050000"/>
          </a:xfrm>
          <a:prstGeom prst="snip2DiagRect">
            <a:avLst>
              <a:gd fmla="val 0" name="adj1"/>
              <a:gd fmla="val 16667"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sz="1200">
                <a:solidFill>
                  <a:schemeClr val="lt1"/>
                </a:solidFill>
                <a:latin typeface="Lato"/>
                <a:ea typeface="Lato"/>
                <a:cs typeface="Lato"/>
                <a:sym typeface="Lato"/>
              </a:rPr>
              <a:t>Authenticity</a:t>
            </a:r>
            <a:endParaRPr b="1" i="1" sz="12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1"/>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700"/>
              <a:t>Non-repudiation</a:t>
            </a:r>
            <a:endParaRPr sz="2700"/>
          </a:p>
        </p:txBody>
      </p:sp>
      <p:sp>
        <p:nvSpPr>
          <p:cNvPr id="367" name="Google Shape;367;p31"/>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31"/>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369" name="Google Shape;369;p31"/>
          <p:cNvSpPr txBox="1"/>
          <p:nvPr>
            <p:ph idx="4294967295" type="body"/>
          </p:nvPr>
        </p:nvSpPr>
        <p:spPr>
          <a:xfrm>
            <a:off x="4834925" y="1128900"/>
            <a:ext cx="4045200" cy="3099600"/>
          </a:xfrm>
          <a:prstGeom prst="rect">
            <a:avLst/>
          </a:prstGeom>
        </p:spPr>
        <p:txBody>
          <a:bodyPr anchorCtr="0" anchor="t" bIns="91425" lIns="91425" spcFirstLastPara="1" rIns="91425" wrap="square" tIns="91425">
            <a:noAutofit/>
          </a:bodyPr>
          <a:lstStyle/>
          <a:p>
            <a:pPr indent="0" lvl="0" marL="0" marR="101600" rtl="0" algn="l">
              <a:spcBef>
                <a:spcPts val="0"/>
              </a:spcBef>
              <a:spcAft>
                <a:spcPts val="0"/>
              </a:spcAft>
              <a:buNone/>
            </a:pPr>
            <a:r>
              <a:rPr lang="en-GB">
                <a:solidFill>
                  <a:srgbClr val="000000"/>
                </a:solidFill>
                <a:highlight>
                  <a:schemeClr val="lt1"/>
                </a:highlight>
              </a:rPr>
              <a:t>Non-repudiation guarantees the validity of the message </a:t>
            </a:r>
            <a:r>
              <a:rPr lang="en-GB">
                <a:solidFill>
                  <a:srgbClr val="000000"/>
                </a:solidFill>
                <a:highlight>
                  <a:schemeClr val="lt1"/>
                </a:highlight>
              </a:rPr>
              <a:t>transmitted between parties. This means that the sender </a:t>
            </a:r>
            <a:r>
              <a:rPr b="1" i="1" lang="en-GB">
                <a:solidFill>
                  <a:srgbClr val="000000"/>
                </a:solidFill>
                <a:highlight>
                  <a:schemeClr val="lt1"/>
                </a:highlight>
              </a:rPr>
              <a:t>will not be able to deny</a:t>
            </a:r>
            <a:r>
              <a:rPr i="1" lang="en-GB">
                <a:solidFill>
                  <a:srgbClr val="000000"/>
                </a:solidFill>
                <a:highlight>
                  <a:schemeClr val="lt1"/>
                </a:highlight>
              </a:rPr>
              <a:t> </a:t>
            </a:r>
            <a:r>
              <a:rPr lang="en-GB">
                <a:solidFill>
                  <a:srgbClr val="000000"/>
                </a:solidFill>
                <a:highlight>
                  <a:schemeClr val="lt1"/>
                </a:highlight>
              </a:rPr>
              <a:t>that he is not the one who send the message</a:t>
            </a:r>
            <a:endParaRPr>
              <a:solidFill>
                <a:srgbClr val="000000"/>
              </a:solidFill>
              <a:highlight>
                <a:schemeClr val="lt1"/>
              </a:highlight>
            </a:endParaRPr>
          </a:p>
          <a:p>
            <a:pPr indent="0" lvl="0" marL="0" marR="101600" rtl="0" algn="l">
              <a:spcBef>
                <a:spcPts val="0"/>
              </a:spcBef>
              <a:spcAft>
                <a:spcPts val="0"/>
              </a:spcAft>
              <a:buNone/>
            </a:pPr>
            <a:r>
              <a:t/>
            </a:r>
            <a:endParaRPr>
              <a:solidFill>
                <a:srgbClr val="000000"/>
              </a:solidFill>
              <a:highlight>
                <a:schemeClr val="lt1"/>
              </a:highlight>
            </a:endParaRPr>
          </a:p>
          <a:p>
            <a:pPr indent="0" lvl="0" marL="0" marR="101600" rtl="0" algn="l">
              <a:spcBef>
                <a:spcPts val="0"/>
              </a:spcBef>
              <a:spcAft>
                <a:spcPts val="0"/>
              </a:spcAft>
              <a:buNone/>
            </a:pPr>
            <a:r>
              <a:rPr lang="en-GB">
                <a:solidFill>
                  <a:srgbClr val="000000"/>
                </a:solidFill>
                <a:highlight>
                  <a:schemeClr val="lt1"/>
                </a:highlight>
              </a:rPr>
              <a:t>As a result, non-repudiation enhances </a:t>
            </a:r>
            <a:r>
              <a:rPr lang="en-GB">
                <a:solidFill>
                  <a:srgbClr val="000000"/>
                </a:solidFill>
                <a:highlight>
                  <a:schemeClr val="lt1"/>
                </a:highlight>
              </a:rPr>
              <a:t>authenticity and integrity of the sent message as the sender’s identity would have been verified</a:t>
            </a:r>
            <a:endParaRPr>
              <a:solidFill>
                <a:srgbClr val="000000"/>
              </a:solidFill>
              <a:highlight>
                <a:schemeClr val="lt1"/>
              </a:highlight>
            </a:endParaRPr>
          </a:p>
          <a:p>
            <a:pPr indent="0" lvl="0" marL="0" marR="101600" rtl="0" algn="l">
              <a:spcBef>
                <a:spcPts val="0"/>
              </a:spcBef>
              <a:spcAft>
                <a:spcPts val="0"/>
              </a:spcAft>
              <a:buNone/>
            </a:pPr>
            <a:r>
              <a:t/>
            </a:r>
            <a:endParaRPr>
              <a:solidFill>
                <a:srgbClr val="000000"/>
              </a:solidFill>
              <a:highlight>
                <a:schemeClr val="lt1"/>
              </a:highlight>
            </a:endParaRPr>
          </a:p>
          <a:p>
            <a:pPr indent="0" lvl="0" marL="0" marR="101600" rtl="0" algn="l">
              <a:spcBef>
                <a:spcPts val="0"/>
              </a:spcBef>
              <a:spcAft>
                <a:spcPts val="0"/>
              </a:spcAft>
              <a:buNone/>
            </a:pPr>
            <a:r>
              <a:rPr lang="en-GB">
                <a:solidFill>
                  <a:srgbClr val="000000"/>
                </a:solidFill>
                <a:highlight>
                  <a:schemeClr val="lt1"/>
                </a:highlight>
              </a:rPr>
              <a:t>In our program, </a:t>
            </a:r>
            <a:r>
              <a:rPr b="1" i="1" lang="en-GB">
                <a:solidFill>
                  <a:srgbClr val="000000"/>
                </a:solidFill>
                <a:highlight>
                  <a:schemeClr val="lt1"/>
                </a:highlight>
              </a:rPr>
              <a:t>Cryptochat, Digital signatures</a:t>
            </a:r>
            <a:r>
              <a:rPr lang="en-GB">
                <a:solidFill>
                  <a:srgbClr val="000000"/>
                </a:solidFill>
                <a:highlight>
                  <a:schemeClr val="lt1"/>
                </a:highlight>
              </a:rPr>
              <a:t> and</a:t>
            </a:r>
            <a:r>
              <a:rPr b="1" i="1" lang="en-GB">
                <a:solidFill>
                  <a:srgbClr val="000000"/>
                </a:solidFill>
                <a:highlight>
                  <a:schemeClr val="lt1"/>
                </a:highlight>
              </a:rPr>
              <a:t> Recipient IDs</a:t>
            </a:r>
            <a:r>
              <a:rPr lang="en-GB">
                <a:solidFill>
                  <a:srgbClr val="000000"/>
                </a:solidFill>
                <a:highlight>
                  <a:schemeClr val="lt1"/>
                </a:highlight>
              </a:rPr>
              <a:t> are utilised to provide as well as serve as an assurance and proof of delivery, ensuring</a:t>
            </a:r>
            <a:r>
              <a:rPr lang="en-GB"/>
              <a:t> </a:t>
            </a:r>
            <a:r>
              <a:rPr lang="en-GB">
                <a:solidFill>
                  <a:srgbClr val="000000"/>
                </a:solidFill>
                <a:highlight>
                  <a:schemeClr val="lt1"/>
                </a:highlight>
              </a:rPr>
              <a:t>non-repudiation between entities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2"/>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2"/>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700"/>
              <a:t>Perfect Forward S</a:t>
            </a:r>
            <a:r>
              <a:rPr lang="en-GB" sz="2700"/>
              <a:t>ecrecy</a:t>
            </a:r>
            <a:endParaRPr sz="2700"/>
          </a:p>
        </p:txBody>
      </p:sp>
      <p:sp>
        <p:nvSpPr>
          <p:cNvPr id="376" name="Google Shape;376;p32"/>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32"/>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378" name="Google Shape;378;p32"/>
          <p:cNvSpPr txBox="1"/>
          <p:nvPr>
            <p:ph idx="4294967295" type="body"/>
          </p:nvPr>
        </p:nvSpPr>
        <p:spPr>
          <a:xfrm>
            <a:off x="4836900" y="2133700"/>
            <a:ext cx="4119000" cy="240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P</a:t>
            </a:r>
            <a:r>
              <a:rPr lang="en-GB">
                <a:solidFill>
                  <a:srgbClr val="000000"/>
                </a:solidFill>
              </a:rPr>
              <a:t>erfect Forward Secrecy (PFS) is a concept whereby a breach in a single key exchange would </a:t>
            </a:r>
            <a:r>
              <a:rPr b="1" i="1" lang="en-GB">
                <a:solidFill>
                  <a:srgbClr val="000000"/>
                </a:solidFill>
              </a:rPr>
              <a:t>only affect the compromised session</a:t>
            </a:r>
            <a:r>
              <a:rPr lang="en-GB">
                <a:solidFill>
                  <a:srgbClr val="000000"/>
                </a:solidFill>
              </a:rPr>
              <a:t> and </a:t>
            </a:r>
            <a:r>
              <a:rPr b="1" i="1" lang="en-GB">
                <a:solidFill>
                  <a:srgbClr val="000000"/>
                </a:solidFill>
              </a:rPr>
              <a:t>prevent any previous or future exploits</a:t>
            </a:r>
            <a:endParaRPr b="1" i="1">
              <a:solidFill>
                <a:srgbClr val="000000"/>
              </a:solidFill>
            </a:endParaRPr>
          </a:p>
          <a:p>
            <a:pPr indent="0" lvl="0" marL="0" rtl="0" algn="l">
              <a:spcBef>
                <a:spcPts val="1600"/>
              </a:spcBef>
              <a:spcAft>
                <a:spcPts val="0"/>
              </a:spcAft>
              <a:buNone/>
            </a:pPr>
            <a:r>
              <a:rPr lang="en-GB">
                <a:solidFill>
                  <a:srgbClr val="000000"/>
                </a:solidFill>
              </a:rPr>
              <a:t>In the encryption framework, forward secrecy aims to enable unique session keys for every initiated session </a:t>
            </a:r>
            <a:endParaRPr>
              <a:solidFill>
                <a:srgbClr val="000000"/>
              </a:solidFill>
            </a:endParaRPr>
          </a:p>
          <a:p>
            <a:pPr indent="0" lvl="0" marL="0" rtl="0" algn="l">
              <a:spcBef>
                <a:spcPts val="1600"/>
              </a:spcBef>
              <a:spcAft>
                <a:spcPts val="1600"/>
              </a:spcAft>
              <a:buNone/>
            </a:pPr>
            <a:r>
              <a:rPr lang="en-GB">
                <a:solidFill>
                  <a:srgbClr val="000000"/>
                </a:solidFill>
              </a:rPr>
              <a:t>Implementing with keys that are </a:t>
            </a:r>
            <a:r>
              <a:rPr b="1" i="1" lang="en-GB">
                <a:solidFill>
                  <a:srgbClr val="000000"/>
                </a:solidFill>
              </a:rPr>
              <a:t>entirely private </a:t>
            </a:r>
            <a:r>
              <a:rPr lang="en-GB">
                <a:solidFill>
                  <a:srgbClr val="000000"/>
                </a:solidFill>
              </a:rPr>
              <a:t>and used for </a:t>
            </a:r>
            <a:r>
              <a:rPr b="1" i="1" lang="en-GB">
                <a:solidFill>
                  <a:srgbClr val="000000"/>
                </a:solidFill>
              </a:rPr>
              <a:t>short-term exchanges (Ephemeral)</a:t>
            </a:r>
            <a:endParaRPr b="1" i="1">
              <a:solidFill>
                <a:srgbClr val="000000"/>
              </a:solidFill>
            </a:endParaRPr>
          </a:p>
        </p:txBody>
      </p:sp>
      <p:pic>
        <p:nvPicPr>
          <p:cNvPr id="379" name="Google Shape;379;p32"/>
          <p:cNvPicPr preferRelativeResize="0"/>
          <p:nvPr/>
        </p:nvPicPr>
        <p:blipFill>
          <a:blip r:embed="rId4">
            <a:alphaModFix/>
          </a:blip>
          <a:stretch>
            <a:fillRect/>
          </a:stretch>
        </p:blipFill>
        <p:spPr>
          <a:xfrm>
            <a:off x="4649150" y="943012"/>
            <a:ext cx="4396151" cy="1049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3"/>
          <p:cNvSpPr txBox="1"/>
          <p:nvPr>
            <p:ph idx="4294967295" type="title"/>
          </p:nvPr>
        </p:nvSpPr>
        <p:spPr>
          <a:xfrm>
            <a:off x="1969350" y="1733850"/>
            <a:ext cx="52053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Design</a:t>
            </a:r>
            <a:endParaRPr b="1" sz="2500"/>
          </a:p>
        </p:txBody>
      </p:sp>
      <p:sp>
        <p:nvSpPr>
          <p:cNvPr id="385" name="Google Shape;385;p33"/>
          <p:cNvSpPr/>
          <p:nvPr/>
        </p:nvSpPr>
        <p:spPr>
          <a:xfrm>
            <a:off x="4022250" y="2858100"/>
            <a:ext cx="1099500" cy="5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9" name="Shape 389"/>
        <p:cNvGrpSpPr/>
        <p:nvPr/>
      </p:nvGrpSpPr>
      <p:grpSpPr>
        <a:xfrm>
          <a:off x="0" y="0"/>
          <a:ext cx="0" cy="0"/>
          <a:chOff x="0" y="0"/>
          <a:chExt cx="0" cy="0"/>
        </a:xfrm>
      </p:grpSpPr>
      <p:sp>
        <p:nvSpPr>
          <p:cNvPr id="390" name="Google Shape;390;p34"/>
          <p:cNvSpPr/>
          <p:nvPr/>
        </p:nvSpPr>
        <p:spPr>
          <a:xfrm>
            <a:off x="7700" y="1437725"/>
            <a:ext cx="9144000" cy="370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txBox="1"/>
          <p:nvPr>
            <p:ph type="title"/>
          </p:nvPr>
        </p:nvSpPr>
        <p:spPr>
          <a:xfrm>
            <a:off x="1297500" y="393750"/>
            <a:ext cx="76584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rPr>
              <a:t>Architectural Diagram (Web Page Component)</a:t>
            </a:r>
            <a:endParaRPr>
              <a:solidFill>
                <a:srgbClr val="FFFFFF"/>
              </a:solidFill>
            </a:endParaRPr>
          </a:p>
        </p:txBody>
      </p:sp>
      <p:sp>
        <p:nvSpPr>
          <p:cNvPr id="392" name="Google Shape;392;p34"/>
          <p:cNvSpPr/>
          <p:nvPr/>
        </p:nvSpPr>
        <p:spPr>
          <a:xfrm>
            <a:off x="7856400" y="492872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txBox="1"/>
          <p:nvPr>
            <p:ph idx="1" type="body"/>
          </p:nvPr>
        </p:nvSpPr>
        <p:spPr>
          <a:xfrm>
            <a:off x="5453400" y="2290125"/>
            <a:ext cx="3502500" cy="1656300"/>
          </a:xfrm>
          <a:prstGeom prst="rect">
            <a:avLst/>
          </a:prstGeom>
        </p:spPr>
        <p:txBody>
          <a:bodyPr anchorCtr="0" anchor="t" bIns="91425" lIns="91425" spcFirstLastPara="1" rIns="91425" wrap="square" tIns="91425">
            <a:noAutofit/>
          </a:bodyPr>
          <a:lstStyle/>
          <a:p>
            <a:pPr indent="0" lvl="0" marL="0" marR="101600" rtl="0" algn="l">
              <a:spcBef>
                <a:spcPts val="0"/>
              </a:spcBef>
              <a:spcAft>
                <a:spcPts val="0"/>
              </a:spcAft>
              <a:buNone/>
            </a:pPr>
            <a:r>
              <a:rPr b="1" lang="en-GB" sz="1500">
                <a:solidFill>
                  <a:srgbClr val="000000"/>
                </a:solidFill>
                <a:highlight>
                  <a:srgbClr val="FFFFFF"/>
                </a:highlight>
              </a:rPr>
              <a:t>Cryptochat: A Web Chat Application</a:t>
            </a:r>
            <a:endParaRPr b="1" sz="1500">
              <a:solidFill>
                <a:srgbClr val="000000"/>
              </a:solidFill>
              <a:highlight>
                <a:srgbClr val="FFFFFF"/>
              </a:highlight>
            </a:endParaRPr>
          </a:p>
          <a:p>
            <a:pPr indent="0" lvl="0" marL="0" marR="101600" rtl="0" algn="l">
              <a:spcBef>
                <a:spcPts val="0"/>
              </a:spcBef>
              <a:spcAft>
                <a:spcPts val="0"/>
              </a:spcAft>
              <a:buNone/>
            </a:pPr>
            <a:r>
              <a:t/>
            </a:r>
            <a:endParaRPr b="1" sz="1500">
              <a:solidFill>
                <a:srgbClr val="000000"/>
              </a:solidFill>
              <a:highlight>
                <a:srgbClr val="FFFFFF"/>
              </a:highlight>
            </a:endParaRPr>
          </a:p>
          <a:p>
            <a:pPr indent="0" lvl="0" marL="0" marR="101600" rtl="0" algn="l">
              <a:spcBef>
                <a:spcPts val="0"/>
              </a:spcBef>
              <a:spcAft>
                <a:spcPts val="0"/>
              </a:spcAft>
              <a:buNone/>
            </a:pPr>
            <a:r>
              <a:rPr lang="en-GB">
                <a:solidFill>
                  <a:srgbClr val="000000"/>
                </a:solidFill>
                <a:highlight>
                  <a:srgbClr val="FFFFFF"/>
                </a:highlight>
              </a:rPr>
              <a:t>The figure consists of a breakdown of the actual system and develops into a visualized view of each component, and models the static implementation of the system</a:t>
            </a:r>
            <a:endParaRPr>
              <a:solidFill>
                <a:srgbClr val="000000"/>
              </a:solidFill>
              <a:highlight>
                <a:srgbClr val="FFFFFF"/>
              </a:highlight>
            </a:endParaRPr>
          </a:p>
          <a:p>
            <a:pPr indent="0" lvl="0" marL="0" marR="101600" rtl="0" algn="l">
              <a:spcBef>
                <a:spcPts val="0"/>
              </a:spcBef>
              <a:spcAft>
                <a:spcPts val="0"/>
              </a:spcAft>
              <a:buNone/>
            </a:pPr>
            <a:r>
              <a:t/>
            </a:r>
            <a:endParaRPr>
              <a:solidFill>
                <a:srgbClr val="000000"/>
              </a:solidFill>
              <a:highlight>
                <a:srgbClr val="FFFFFF"/>
              </a:highlight>
            </a:endParaRPr>
          </a:p>
        </p:txBody>
      </p:sp>
      <p:pic>
        <p:nvPicPr>
          <p:cNvPr id="394" name="Google Shape;394;p34"/>
          <p:cNvPicPr preferRelativeResize="0"/>
          <p:nvPr/>
        </p:nvPicPr>
        <p:blipFill>
          <a:blip r:embed="rId3">
            <a:alphaModFix/>
          </a:blip>
          <a:stretch>
            <a:fillRect/>
          </a:stretch>
        </p:blipFill>
        <p:spPr>
          <a:xfrm>
            <a:off x="526498" y="1437725"/>
            <a:ext cx="4469739" cy="37058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8" name="Shape 398"/>
        <p:cNvGrpSpPr/>
        <p:nvPr/>
      </p:nvGrpSpPr>
      <p:grpSpPr>
        <a:xfrm>
          <a:off x="0" y="0"/>
          <a:ext cx="0" cy="0"/>
          <a:chOff x="0" y="0"/>
          <a:chExt cx="0" cy="0"/>
        </a:xfrm>
      </p:grpSpPr>
      <p:sp>
        <p:nvSpPr>
          <p:cNvPr id="399" name="Google Shape;399;p35"/>
          <p:cNvSpPr/>
          <p:nvPr/>
        </p:nvSpPr>
        <p:spPr>
          <a:xfrm>
            <a:off x="7700" y="1437725"/>
            <a:ext cx="9144000" cy="370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5"/>
          <p:cNvSpPr txBox="1"/>
          <p:nvPr>
            <p:ph type="title"/>
          </p:nvPr>
        </p:nvSpPr>
        <p:spPr>
          <a:xfrm>
            <a:off x="1297500" y="393750"/>
            <a:ext cx="76584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rPr>
              <a:t>Architectural Diagram (Message Exchange)</a:t>
            </a:r>
            <a:endParaRPr>
              <a:solidFill>
                <a:srgbClr val="FFFFFF"/>
              </a:solidFill>
            </a:endParaRPr>
          </a:p>
        </p:txBody>
      </p:sp>
      <p:sp>
        <p:nvSpPr>
          <p:cNvPr id="401" name="Google Shape;401;p35"/>
          <p:cNvSpPr/>
          <p:nvPr/>
        </p:nvSpPr>
        <p:spPr>
          <a:xfrm>
            <a:off x="7856400" y="492872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5"/>
          <p:cNvSpPr txBox="1"/>
          <p:nvPr>
            <p:ph idx="1" type="body"/>
          </p:nvPr>
        </p:nvSpPr>
        <p:spPr>
          <a:xfrm>
            <a:off x="5649200" y="2268925"/>
            <a:ext cx="3600600" cy="1834800"/>
          </a:xfrm>
          <a:prstGeom prst="rect">
            <a:avLst/>
          </a:prstGeom>
        </p:spPr>
        <p:txBody>
          <a:bodyPr anchorCtr="0" anchor="t" bIns="91425" lIns="91425" spcFirstLastPara="1" rIns="91425" wrap="square" tIns="91425">
            <a:noAutofit/>
          </a:bodyPr>
          <a:lstStyle/>
          <a:p>
            <a:pPr indent="0" lvl="0" marL="0" marR="101600" rtl="0" algn="l">
              <a:spcBef>
                <a:spcPts val="0"/>
              </a:spcBef>
              <a:spcAft>
                <a:spcPts val="0"/>
              </a:spcAft>
              <a:buNone/>
            </a:pPr>
            <a:r>
              <a:rPr b="1" lang="en-GB" sz="1500">
                <a:solidFill>
                  <a:srgbClr val="000000"/>
                </a:solidFill>
                <a:highlight>
                  <a:srgbClr val="FFFFFF"/>
                </a:highlight>
              </a:rPr>
              <a:t>Cryptochat: A Web Chat Application</a:t>
            </a:r>
            <a:endParaRPr>
              <a:solidFill>
                <a:srgbClr val="000000"/>
              </a:solidFill>
              <a:highlight>
                <a:srgbClr val="FFFFFF"/>
              </a:highlight>
            </a:endParaRPr>
          </a:p>
          <a:p>
            <a:pPr indent="0" lvl="0" marL="0" marR="101600" rtl="0" algn="l">
              <a:spcBef>
                <a:spcPts val="0"/>
              </a:spcBef>
              <a:spcAft>
                <a:spcPts val="0"/>
              </a:spcAft>
              <a:buNone/>
            </a:pPr>
            <a:r>
              <a:t/>
            </a:r>
            <a:endParaRPr>
              <a:solidFill>
                <a:srgbClr val="000000"/>
              </a:solidFill>
              <a:highlight>
                <a:srgbClr val="FFFFFF"/>
              </a:highlight>
            </a:endParaRPr>
          </a:p>
          <a:p>
            <a:pPr indent="0" lvl="0" marL="0" marR="101600" rtl="0" algn="l">
              <a:spcBef>
                <a:spcPts val="0"/>
              </a:spcBef>
              <a:spcAft>
                <a:spcPts val="0"/>
              </a:spcAft>
              <a:buNone/>
            </a:pPr>
            <a:r>
              <a:rPr lang="en-GB">
                <a:solidFill>
                  <a:srgbClr val="000000"/>
                </a:solidFill>
                <a:highlight>
                  <a:srgbClr val="FFFFFF"/>
                </a:highlight>
              </a:rPr>
              <a:t>The main function of the Web Chat Application is to provide a </a:t>
            </a:r>
            <a:r>
              <a:rPr b="1" i="1" lang="en-GB">
                <a:solidFill>
                  <a:srgbClr val="000000"/>
                </a:solidFill>
                <a:highlight>
                  <a:srgbClr val="FFFFFF"/>
                </a:highlight>
              </a:rPr>
              <a:t>End-to-end Encryption communication channel</a:t>
            </a:r>
            <a:r>
              <a:rPr lang="en-GB">
                <a:solidFill>
                  <a:srgbClr val="000000"/>
                </a:solidFill>
                <a:highlight>
                  <a:srgbClr val="FFFFFF"/>
                </a:highlight>
              </a:rPr>
              <a:t> that serves all </a:t>
            </a:r>
            <a:r>
              <a:rPr b="1" i="1" lang="en-GB">
                <a:solidFill>
                  <a:srgbClr val="000000"/>
                </a:solidFill>
                <a:highlight>
                  <a:srgbClr val="FFFFFF"/>
                </a:highlight>
              </a:rPr>
              <a:t>security goals </a:t>
            </a:r>
            <a:r>
              <a:rPr lang="en-GB">
                <a:solidFill>
                  <a:srgbClr val="000000"/>
                </a:solidFill>
                <a:highlight>
                  <a:srgbClr val="FFFFFF"/>
                </a:highlight>
              </a:rPr>
              <a:t>as defined in the slides &lt;&gt; to &lt;&gt;</a:t>
            </a:r>
            <a:endParaRPr>
              <a:solidFill>
                <a:srgbClr val="000000"/>
              </a:solidFill>
              <a:highlight>
                <a:srgbClr val="FFFFFF"/>
              </a:highlight>
            </a:endParaRPr>
          </a:p>
        </p:txBody>
      </p:sp>
      <p:pic>
        <p:nvPicPr>
          <p:cNvPr id="403" name="Google Shape;403;p35"/>
          <p:cNvPicPr preferRelativeResize="0"/>
          <p:nvPr/>
        </p:nvPicPr>
        <p:blipFill>
          <a:blip r:embed="rId3">
            <a:alphaModFix/>
          </a:blip>
          <a:stretch>
            <a:fillRect/>
          </a:stretch>
        </p:blipFill>
        <p:spPr>
          <a:xfrm>
            <a:off x="124800" y="1838878"/>
            <a:ext cx="5497576" cy="2903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1393363" y="1852789"/>
            <a:ext cx="3729000" cy="5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rgbClr val="FFFFFF"/>
                </a:solidFill>
                <a:latin typeface="Montserrat"/>
                <a:ea typeface="Montserrat"/>
                <a:cs typeface="Montserrat"/>
                <a:sym typeface="Montserrat"/>
              </a:rPr>
              <a:t>Background</a:t>
            </a:r>
            <a:endParaRPr sz="1900">
              <a:solidFill>
                <a:srgbClr val="FFFFFF"/>
              </a:solidFill>
              <a:latin typeface="Average"/>
              <a:ea typeface="Average"/>
              <a:cs typeface="Average"/>
              <a:sym typeface="Average"/>
            </a:endParaRPr>
          </a:p>
        </p:txBody>
      </p:sp>
      <p:sp>
        <p:nvSpPr>
          <p:cNvPr id="235" name="Google Shape;235;p18"/>
          <p:cNvSpPr txBox="1"/>
          <p:nvPr/>
        </p:nvSpPr>
        <p:spPr>
          <a:xfrm>
            <a:off x="4021637" y="1830750"/>
            <a:ext cx="3729000" cy="5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rgbClr val="FFFFFF"/>
                </a:solidFill>
                <a:latin typeface="Montserrat"/>
                <a:ea typeface="Montserrat"/>
                <a:cs typeface="Montserrat"/>
                <a:sym typeface="Montserrat"/>
              </a:rPr>
              <a:t>Design</a:t>
            </a:r>
            <a:endParaRPr sz="1500">
              <a:solidFill>
                <a:srgbClr val="FFFFFF"/>
              </a:solidFill>
              <a:latin typeface="Montserrat"/>
              <a:ea typeface="Montserrat"/>
              <a:cs typeface="Montserrat"/>
              <a:sym typeface="Montserrat"/>
            </a:endParaRPr>
          </a:p>
        </p:txBody>
      </p:sp>
      <p:sp>
        <p:nvSpPr>
          <p:cNvPr id="236" name="Google Shape;236;p18"/>
          <p:cNvSpPr txBox="1"/>
          <p:nvPr/>
        </p:nvSpPr>
        <p:spPr>
          <a:xfrm>
            <a:off x="4021641" y="3359739"/>
            <a:ext cx="3729000" cy="5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rgbClr val="FFFFFF"/>
                </a:solidFill>
                <a:latin typeface="Montserrat"/>
                <a:ea typeface="Montserrat"/>
                <a:cs typeface="Montserrat"/>
                <a:sym typeface="Montserrat"/>
              </a:rPr>
              <a:t>Detailed Program Flow &amp; Demo</a:t>
            </a:r>
            <a:endParaRPr sz="1900">
              <a:solidFill>
                <a:srgbClr val="FFFFFF"/>
              </a:solidFill>
              <a:latin typeface="Average"/>
              <a:ea typeface="Average"/>
              <a:cs typeface="Average"/>
              <a:sym typeface="Average"/>
            </a:endParaRPr>
          </a:p>
        </p:txBody>
      </p:sp>
      <p:sp>
        <p:nvSpPr>
          <p:cNvPr id="237" name="Google Shape;237;p18"/>
          <p:cNvSpPr txBox="1"/>
          <p:nvPr/>
        </p:nvSpPr>
        <p:spPr>
          <a:xfrm>
            <a:off x="1393363" y="2867345"/>
            <a:ext cx="3729000" cy="5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rgbClr val="FFFFFF"/>
                </a:solidFill>
                <a:latin typeface="Montserrat"/>
                <a:ea typeface="Montserrat"/>
                <a:cs typeface="Montserrat"/>
                <a:sym typeface="Montserrat"/>
              </a:rPr>
              <a:t>Potential Threats</a:t>
            </a:r>
            <a:endParaRPr sz="1900">
              <a:solidFill>
                <a:srgbClr val="FFFFFF"/>
              </a:solidFill>
              <a:latin typeface="Average"/>
              <a:ea typeface="Average"/>
              <a:cs typeface="Average"/>
              <a:sym typeface="Average"/>
            </a:endParaRPr>
          </a:p>
        </p:txBody>
      </p:sp>
      <p:sp>
        <p:nvSpPr>
          <p:cNvPr id="238" name="Google Shape;238;p18"/>
          <p:cNvSpPr txBox="1"/>
          <p:nvPr/>
        </p:nvSpPr>
        <p:spPr>
          <a:xfrm>
            <a:off x="1393351" y="3359739"/>
            <a:ext cx="3729000" cy="5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rgbClr val="FFFFFF"/>
                </a:solidFill>
                <a:latin typeface="Montserrat"/>
                <a:ea typeface="Montserrat"/>
                <a:cs typeface="Montserrat"/>
                <a:sym typeface="Montserrat"/>
              </a:rPr>
              <a:t>Security Goals</a:t>
            </a:r>
            <a:endParaRPr sz="1900">
              <a:solidFill>
                <a:srgbClr val="FFFFFF"/>
              </a:solidFill>
              <a:latin typeface="Average"/>
              <a:ea typeface="Average"/>
              <a:cs typeface="Average"/>
              <a:sym typeface="Average"/>
            </a:endParaRPr>
          </a:p>
        </p:txBody>
      </p:sp>
      <p:sp>
        <p:nvSpPr>
          <p:cNvPr id="239" name="Google Shape;239;p18"/>
          <p:cNvSpPr txBox="1"/>
          <p:nvPr/>
        </p:nvSpPr>
        <p:spPr>
          <a:xfrm>
            <a:off x="1393363" y="2364620"/>
            <a:ext cx="3729000" cy="5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rgbClr val="FFFFFF"/>
                </a:solidFill>
                <a:latin typeface="Montserrat"/>
                <a:ea typeface="Montserrat"/>
                <a:cs typeface="Montserrat"/>
                <a:sym typeface="Montserrat"/>
              </a:rPr>
              <a:t>What is </a:t>
            </a:r>
            <a:r>
              <a:rPr lang="en-GB" sz="1500">
                <a:solidFill>
                  <a:srgbClr val="FFFFFF"/>
                </a:solidFill>
                <a:latin typeface="Montserrat"/>
                <a:ea typeface="Montserrat"/>
                <a:cs typeface="Montserrat"/>
                <a:sym typeface="Montserrat"/>
              </a:rPr>
              <a:t>Cryptochat</a:t>
            </a:r>
            <a:r>
              <a:rPr lang="en-GB" sz="1500">
                <a:solidFill>
                  <a:srgbClr val="FFFFFF"/>
                </a:solidFill>
                <a:latin typeface="Montserrat"/>
                <a:ea typeface="Montserrat"/>
                <a:cs typeface="Montserrat"/>
                <a:sym typeface="Montserrat"/>
              </a:rPr>
              <a:t>?</a:t>
            </a:r>
            <a:endParaRPr sz="1900">
              <a:solidFill>
                <a:srgbClr val="FFFFFF"/>
              </a:solidFill>
              <a:latin typeface="Average"/>
              <a:ea typeface="Average"/>
              <a:cs typeface="Average"/>
              <a:sym typeface="Average"/>
            </a:endParaRPr>
          </a:p>
        </p:txBody>
      </p:sp>
      <p:sp>
        <p:nvSpPr>
          <p:cNvPr id="240" name="Google Shape;240;p18"/>
          <p:cNvSpPr txBox="1"/>
          <p:nvPr/>
        </p:nvSpPr>
        <p:spPr>
          <a:xfrm>
            <a:off x="4021637" y="2364634"/>
            <a:ext cx="3729000" cy="5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rgbClr val="FFFFFF"/>
                </a:solidFill>
                <a:latin typeface="Montserrat"/>
                <a:ea typeface="Montserrat"/>
                <a:cs typeface="Montserrat"/>
                <a:sym typeface="Montserrat"/>
              </a:rPr>
              <a:t>Protocol / Schemes</a:t>
            </a:r>
            <a:endParaRPr sz="1500">
              <a:solidFill>
                <a:srgbClr val="FFFFFF"/>
              </a:solidFill>
              <a:latin typeface="Montserrat"/>
              <a:ea typeface="Montserrat"/>
              <a:cs typeface="Montserrat"/>
              <a:sym typeface="Montserrat"/>
            </a:endParaRPr>
          </a:p>
        </p:txBody>
      </p:sp>
      <p:sp>
        <p:nvSpPr>
          <p:cNvPr id="241" name="Google Shape;241;p18"/>
          <p:cNvSpPr txBox="1"/>
          <p:nvPr/>
        </p:nvSpPr>
        <p:spPr>
          <a:xfrm>
            <a:off x="4021641" y="2867339"/>
            <a:ext cx="3729000" cy="5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rgbClr val="FFFFFF"/>
                </a:solidFill>
                <a:latin typeface="Montserrat"/>
                <a:ea typeface="Montserrat"/>
                <a:cs typeface="Montserrat"/>
                <a:sym typeface="Montserrat"/>
              </a:rPr>
              <a:t>Known Attacks</a:t>
            </a:r>
            <a:endParaRPr sz="1900">
              <a:solidFill>
                <a:srgbClr val="FFFFFF"/>
              </a:solidFill>
              <a:latin typeface="Average"/>
              <a:ea typeface="Average"/>
              <a:cs typeface="Average"/>
              <a:sym typeface="Average"/>
            </a:endParaRPr>
          </a:p>
        </p:txBody>
      </p:sp>
      <p:sp>
        <p:nvSpPr>
          <p:cNvPr id="242" name="Google Shape;242;p18"/>
          <p:cNvSpPr txBox="1"/>
          <p:nvPr>
            <p:ph type="title"/>
          </p:nvPr>
        </p:nvSpPr>
        <p:spPr>
          <a:xfrm>
            <a:off x="1052550" y="767388"/>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6"/>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6"/>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Hybrid Cryptography</a:t>
            </a:r>
            <a:endParaRPr sz="2400"/>
          </a:p>
        </p:txBody>
      </p:sp>
      <p:sp>
        <p:nvSpPr>
          <p:cNvPr id="410" name="Google Shape;410;p36"/>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txBox="1"/>
          <p:nvPr/>
        </p:nvSpPr>
        <p:spPr>
          <a:xfrm>
            <a:off x="4630800" y="817600"/>
            <a:ext cx="4513200" cy="2838600"/>
          </a:xfrm>
          <a:prstGeom prst="rect">
            <a:avLst/>
          </a:prstGeom>
          <a:noFill/>
          <a:ln>
            <a:noFill/>
          </a:ln>
        </p:spPr>
        <p:txBody>
          <a:bodyPr anchorCtr="0" anchor="t" bIns="91425" lIns="91425" spcFirstLastPara="1" rIns="91425" wrap="square" tIns="91425">
            <a:noAutofit/>
          </a:bodyPr>
          <a:lstStyle/>
          <a:p>
            <a:pPr indent="0" lvl="0" marL="0" marR="101600" rtl="0" algn="l">
              <a:lnSpc>
                <a:spcPct val="115000"/>
              </a:lnSpc>
              <a:spcBef>
                <a:spcPts val="0"/>
              </a:spcBef>
              <a:spcAft>
                <a:spcPts val="0"/>
              </a:spcAft>
              <a:buNone/>
            </a:pPr>
            <a:r>
              <a:rPr b="1" lang="en-GB" sz="1500">
                <a:highlight>
                  <a:schemeClr val="lt1"/>
                </a:highlight>
                <a:latin typeface="Lato"/>
                <a:ea typeface="Lato"/>
                <a:cs typeface="Lato"/>
                <a:sym typeface="Lato"/>
              </a:rPr>
              <a:t>Hybrid Cryptography</a:t>
            </a:r>
            <a:endParaRPr b="1" sz="1500">
              <a:highlight>
                <a:schemeClr val="lt1"/>
              </a:highlight>
              <a:latin typeface="Lato"/>
              <a:ea typeface="Lato"/>
              <a:cs typeface="Lato"/>
              <a:sym typeface="Lato"/>
            </a:endParaRPr>
          </a:p>
          <a:p>
            <a:pPr indent="0" lvl="0" marL="0" marR="101600" rtl="0" algn="l">
              <a:lnSpc>
                <a:spcPct val="115000"/>
              </a:lnSpc>
              <a:spcBef>
                <a:spcPts val="0"/>
              </a:spcBef>
              <a:spcAft>
                <a:spcPts val="0"/>
              </a:spcAft>
              <a:buNone/>
            </a:pPr>
            <a:r>
              <a:t/>
            </a:r>
            <a:endParaRPr b="1" sz="1500">
              <a:highlight>
                <a:schemeClr val="lt1"/>
              </a:highlight>
              <a:latin typeface="Lato"/>
              <a:ea typeface="Lato"/>
              <a:cs typeface="Lato"/>
              <a:sym typeface="Lato"/>
            </a:endParaRPr>
          </a:p>
          <a:p>
            <a:pPr indent="0" lvl="0" marL="0" marR="101600" rtl="0" algn="l">
              <a:lnSpc>
                <a:spcPct val="115000"/>
              </a:lnSpc>
              <a:spcBef>
                <a:spcPts val="0"/>
              </a:spcBef>
              <a:spcAft>
                <a:spcPts val="0"/>
              </a:spcAft>
              <a:buNone/>
            </a:pPr>
            <a:r>
              <a:rPr lang="en-GB" sz="1300">
                <a:solidFill>
                  <a:schemeClr val="dk1"/>
                </a:solidFill>
                <a:highlight>
                  <a:schemeClr val="lt1"/>
                </a:highlight>
                <a:latin typeface="Lato"/>
                <a:ea typeface="Lato"/>
                <a:cs typeface="Lato"/>
                <a:sym typeface="Lato"/>
              </a:rPr>
              <a:t>Common hybrid cryptography uses </a:t>
            </a:r>
            <a:r>
              <a:rPr b="1" i="1" lang="en-GB" sz="1300">
                <a:solidFill>
                  <a:schemeClr val="dk1"/>
                </a:solidFill>
                <a:highlight>
                  <a:schemeClr val="lt1"/>
                </a:highlight>
                <a:latin typeface="Lato"/>
                <a:ea typeface="Lato"/>
                <a:cs typeface="Lato"/>
                <a:sym typeface="Lato"/>
              </a:rPr>
              <a:t>asymmetric keys to send symmetric keys</a:t>
            </a:r>
            <a:r>
              <a:rPr lang="en-GB" sz="1300">
                <a:solidFill>
                  <a:schemeClr val="dk1"/>
                </a:solidFill>
                <a:highlight>
                  <a:schemeClr val="lt1"/>
                </a:highlight>
                <a:latin typeface="Lato"/>
                <a:ea typeface="Lato"/>
                <a:cs typeface="Lato"/>
                <a:sym typeface="Lato"/>
              </a:rPr>
              <a:t> and</a:t>
            </a:r>
            <a:r>
              <a:rPr b="1" i="1" lang="en-GB" sz="1300">
                <a:solidFill>
                  <a:schemeClr val="dk1"/>
                </a:solidFill>
                <a:highlight>
                  <a:schemeClr val="lt1"/>
                </a:highlight>
                <a:latin typeface="Lato"/>
                <a:ea typeface="Lato"/>
                <a:cs typeface="Lato"/>
                <a:sym typeface="Lato"/>
              </a:rPr>
              <a:t> </a:t>
            </a:r>
            <a:r>
              <a:rPr lang="en-GB" sz="1300">
                <a:solidFill>
                  <a:schemeClr val="dk1"/>
                </a:solidFill>
                <a:highlight>
                  <a:schemeClr val="lt1"/>
                </a:highlight>
                <a:latin typeface="Lato"/>
                <a:ea typeface="Lato"/>
                <a:cs typeface="Lato"/>
                <a:sym typeface="Lato"/>
              </a:rPr>
              <a:t>other contents to recipients and uses</a:t>
            </a:r>
            <a:r>
              <a:rPr b="1" i="1" lang="en-GB" sz="1300">
                <a:solidFill>
                  <a:schemeClr val="dk1"/>
                </a:solidFill>
                <a:highlight>
                  <a:schemeClr val="lt1"/>
                </a:highlight>
                <a:latin typeface="Lato"/>
                <a:ea typeface="Lato"/>
                <a:cs typeface="Lato"/>
                <a:sym typeface="Lato"/>
              </a:rPr>
              <a:t> symmetric encryption</a:t>
            </a:r>
            <a:r>
              <a:rPr lang="en-GB" sz="1300">
                <a:solidFill>
                  <a:schemeClr val="dk1"/>
                </a:solidFill>
                <a:highlight>
                  <a:schemeClr val="lt1"/>
                </a:highlight>
                <a:latin typeface="Lato"/>
                <a:ea typeface="Lato"/>
                <a:cs typeface="Lato"/>
                <a:sym typeface="Lato"/>
              </a:rPr>
              <a:t> for messages to </a:t>
            </a:r>
            <a:r>
              <a:rPr b="1" i="1" lang="en-GB" sz="1300">
                <a:solidFill>
                  <a:schemeClr val="dk1"/>
                </a:solidFill>
                <a:highlight>
                  <a:schemeClr val="lt1"/>
                </a:highlight>
                <a:latin typeface="Lato"/>
                <a:ea typeface="Lato"/>
                <a:cs typeface="Lato"/>
                <a:sym typeface="Lato"/>
              </a:rPr>
              <a:t>achieve faster speed </a:t>
            </a:r>
            <a:endParaRPr b="1" i="1" sz="1300">
              <a:solidFill>
                <a:schemeClr val="dk1"/>
              </a:solidFill>
              <a:highlight>
                <a:schemeClr val="lt1"/>
              </a:highlight>
              <a:latin typeface="Lato"/>
              <a:ea typeface="Lato"/>
              <a:cs typeface="Lato"/>
              <a:sym typeface="Lato"/>
            </a:endParaRPr>
          </a:p>
          <a:p>
            <a:pPr indent="0" lvl="0" marL="0" marR="101600" rtl="0" algn="l">
              <a:lnSpc>
                <a:spcPct val="115000"/>
              </a:lnSpc>
              <a:spcBef>
                <a:spcPts val="0"/>
              </a:spcBef>
              <a:spcAft>
                <a:spcPts val="0"/>
              </a:spcAft>
              <a:buNone/>
            </a:pPr>
            <a:r>
              <a:t/>
            </a:r>
            <a:endParaRPr sz="1300">
              <a:solidFill>
                <a:schemeClr val="dk1"/>
              </a:solidFill>
              <a:highlight>
                <a:schemeClr val="lt1"/>
              </a:highlight>
              <a:latin typeface="Lato"/>
              <a:ea typeface="Lato"/>
              <a:cs typeface="Lato"/>
              <a:sym typeface="Lato"/>
            </a:endParaRPr>
          </a:p>
          <a:p>
            <a:pPr indent="0" lvl="0" marL="0" marR="101600" rtl="0" algn="l">
              <a:lnSpc>
                <a:spcPct val="115000"/>
              </a:lnSpc>
              <a:spcBef>
                <a:spcPts val="0"/>
              </a:spcBef>
              <a:spcAft>
                <a:spcPts val="0"/>
              </a:spcAft>
              <a:buNone/>
            </a:pPr>
            <a:r>
              <a:rPr lang="en-GB" sz="1300">
                <a:solidFill>
                  <a:schemeClr val="dk1"/>
                </a:solidFill>
                <a:highlight>
                  <a:schemeClr val="lt1"/>
                </a:highlight>
                <a:latin typeface="Lato"/>
                <a:ea typeface="Lato"/>
                <a:cs typeface="Lato"/>
                <a:sym typeface="Lato"/>
              </a:rPr>
              <a:t>In this case, Cryptochat’s modified cryptographic scheme offers </a:t>
            </a:r>
            <a:r>
              <a:rPr b="1" i="1" lang="en-GB" sz="1300">
                <a:solidFill>
                  <a:schemeClr val="dk1"/>
                </a:solidFill>
                <a:highlight>
                  <a:schemeClr val="lt1"/>
                </a:highlight>
                <a:latin typeface="Lato"/>
                <a:ea typeface="Lato"/>
                <a:cs typeface="Lato"/>
                <a:sym typeface="Lato"/>
              </a:rPr>
              <a:t>higher security sacrificing speed</a:t>
            </a:r>
            <a:r>
              <a:rPr lang="en-GB" sz="1300">
                <a:solidFill>
                  <a:schemeClr val="dk1"/>
                </a:solidFill>
                <a:highlight>
                  <a:schemeClr val="lt1"/>
                </a:highlight>
                <a:latin typeface="Lato"/>
                <a:ea typeface="Lato"/>
                <a:cs typeface="Lato"/>
                <a:sym typeface="Lato"/>
              </a:rPr>
              <a:t> by </a:t>
            </a:r>
            <a:r>
              <a:rPr b="1" i="1" lang="en-GB" sz="1300">
                <a:solidFill>
                  <a:schemeClr val="dk1"/>
                </a:solidFill>
                <a:highlight>
                  <a:schemeClr val="lt1"/>
                </a:highlight>
                <a:latin typeface="Lato"/>
                <a:ea typeface="Lato"/>
                <a:cs typeface="Lato"/>
                <a:sym typeface="Lato"/>
              </a:rPr>
              <a:t>encrypting the symmetric ciphertext with asymmetric encryption</a:t>
            </a:r>
            <a:endParaRPr b="1" i="1" sz="1300">
              <a:solidFill>
                <a:schemeClr val="dk1"/>
              </a:solidFill>
              <a:highlight>
                <a:schemeClr val="lt1"/>
              </a:highlight>
              <a:latin typeface="Lato"/>
              <a:ea typeface="Lato"/>
              <a:cs typeface="Lato"/>
              <a:sym typeface="Lato"/>
            </a:endParaRPr>
          </a:p>
          <a:p>
            <a:pPr indent="0" lvl="0" marL="0" marR="101600" rtl="0" algn="l">
              <a:lnSpc>
                <a:spcPct val="115000"/>
              </a:lnSpc>
              <a:spcBef>
                <a:spcPts val="0"/>
              </a:spcBef>
              <a:spcAft>
                <a:spcPts val="0"/>
              </a:spcAft>
              <a:buNone/>
            </a:pPr>
            <a:r>
              <a:t/>
            </a:r>
            <a:endParaRPr sz="1300">
              <a:solidFill>
                <a:schemeClr val="dk1"/>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1000"/>
              </a:spcAft>
              <a:buNone/>
            </a:pPr>
            <a:r>
              <a:t/>
            </a:r>
            <a:endParaRPr sz="1500">
              <a:latin typeface="Montserrat"/>
              <a:ea typeface="Montserrat"/>
              <a:cs typeface="Montserrat"/>
              <a:sym typeface="Montserrat"/>
            </a:endParaRPr>
          </a:p>
        </p:txBody>
      </p:sp>
      <p:pic>
        <p:nvPicPr>
          <p:cNvPr id="412" name="Google Shape;412;p36"/>
          <p:cNvPicPr preferRelativeResize="0"/>
          <p:nvPr/>
        </p:nvPicPr>
        <p:blipFill>
          <a:blip r:embed="rId3">
            <a:alphaModFix/>
          </a:blip>
          <a:stretch>
            <a:fillRect/>
          </a:stretch>
        </p:blipFill>
        <p:spPr>
          <a:xfrm>
            <a:off x="8297600" y="-5"/>
            <a:ext cx="846401" cy="477125"/>
          </a:xfrm>
          <a:prstGeom prst="rect">
            <a:avLst/>
          </a:prstGeom>
          <a:noFill/>
          <a:ln>
            <a:noFill/>
          </a:ln>
        </p:spPr>
      </p:pic>
      <p:pic>
        <p:nvPicPr>
          <p:cNvPr id="413" name="Google Shape;413;p36"/>
          <p:cNvPicPr preferRelativeResize="0"/>
          <p:nvPr/>
        </p:nvPicPr>
        <p:blipFill>
          <a:blip r:embed="rId4">
            <a:alphaModFix/>
          </a:blip>
          <a:stretch>
            <a:fillRect/>
          </a:stretch>
        </p:blipFill>
        <p:spPr>
          <a:xfrm>
            <a:off x="5466575" y="3222300"/>
            <a:ext cx="2696850" cy="1368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7"/>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7"/>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rgbClr val="FFFFFF"/>
                </a:solidFill>
              </a:rPr>
              <a:t>Multiple Encryption</a:t>
            </a:r>
            <a:endParaRPr sz="2400"/>
          </a:p>
        </p:txBody>
      </p:sp>
      <p:sp>
        <p:nvSpPr>
          <p:cNvPr id="420" name="Google Shape;420;p37"/>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7"/>
          <p:cNvSpPr txBox="1"/>
          <p:nvPr/>
        </p:nvSpPr>
        <p:spPr>
          <a:xfrm>
            <a:off x="4735500" y="646650"/>
            <a:ext cx="4220400" cy="385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solidFill>
                  <a:srgbClr val="1B212C"/>
                </a:solidFill>
                <a:highlight>
                  <a:srgbClr val="FFFFFF"/>
                </a:highlight>
                <a:latin typeface="Lato"/>
                <a:ea typeface="Lato"/>
                <a:cs typeface="Lato"/>
                <a:sym typeface="Lato"/>
              </a:rPr>
              <a:t>Multiple encryption</a:t>
            </a:r>
            <a:endParaRPr b="1" sz="1500">
              <a:solidFill>
                <a:srgbClr val="1B212C"/>
              </a:solidFill>
              <a:highlight>
                <a:srgbClr val="FFFFFF"/>
              </a:highlight>
              <a:latin typeface="Lato"/>
              <a:ea typeface="Lato"/>
              <a:cs typeface="Lato"/>
              <a:sym typeface="Lato"/>
            </a:endParaRPr>
          </a:p>
          <a:p>
            <a:pPr indent="0" lvl="0" marL="0" rtl="0" algn="l">
              <a:lnSpc>
                <a:spcPct val="115000"/>
              </a:lnSpc>
              <a:spcBef>
                <a:spcPts val="0"/>
              </a:spcBef>
              <a:spcAft>
                <a:spcPts val="0"/>
              </a:spcAft>
              <a:buNone/>
            </a:pPr>
            <a:r>
              <a:t/>
            </a:r>
            <a:endParaRPr b="1" sz="1500">
              <a:solidFill>
                <a:srgbClr val="1B212C"/>
              </a:solidFill>
              <a:highlight>
                <a:srgbClr val="FFFFFF"/>
              </a:highlight>
              <a:latin typeface="Lato"/>
              <a:ea typeface="Lato"/>
              <a:cs typeface="Lato"/>
              <a:sym typeface="Lato"/>
            </a:endParaRPr>
          </a:p>
          <a:p>
            <a:pPr indent="0" lvl="0" marL="0" marR="101600" rtl="0" algn="l">
              <a:lnSpc>
                <a:spcPct val="115000"/>
              </a:lnSpc>
              <a:spcBef>
                <a:spcPts val="0"/>
              </a:spcBef>
              <a:spcAft>
                <a:spcPts val="0"/>
              </a:spcAft>
              <a:buNone/>
            </a:pPr>
            <a:r>
              <a:rPr b="1" i="1" lang="en-GB" sz="1300">
                <a:highlight>
                  <a:srgbClr val="FFFFFF"/>
                </a:highlight>
                <a:latin typeface="Lato"/>
                <a:ea typeface="Lato"/>
                <a:cs typeface="Lato"/>
                <a:sym typeface="Lato"/>
              </a:rPr>
              <a:t>Cascading the encryption</a:t>
            </a:r>
            <a:r>
              <a:rPr lang="en-GB" sz="1300">
                <a:highlight>
                  <a:srgbClr val="FFFFFF"/>
                </a:highlight>
                <a:latin typeface="Lato"/>
                <a:ea typeface="Lato"/>
                <a:cs typeface="Lato"/>
                <a:sym typeface="Lato"/>
              </a:rPr>
              <a:t> offers twice the security but is twice as slow. It </a:t>
            </a:r>
            <a:r>
              <a:rPr b="1" i="1" lang="en-GB" sz="1300">
                <a:highlight>
                  <a:srgbClr val="FFFFFF"/>
                </a:highlight>
                <a:latin typeface="Lato"/>
                <a:ea typeface="Lato"/>
                <a:cs typeface="Lato"/>
                <a:sym typeface="Lato"/>
              </a:rPr>
              <a:t>slows down the time taken </a:t>
            </a:r>
            <a:r>
              <a:rPr lang="en-GB" sz="1300">
                <a:highlight>
                  <a:srgbClr val="FFFFFF"/>
                </a:highlight>
                <a:latin typeface="Lato"/>
                <a:ea typeface="Lato"/>
                <a:cs typeface="Lato"/>
                <a:sym typeface="Lato"/>
              </a:rPr>
              <a:t>for an attacker to perform a</a:t>
            </a:r>
            <a:r>
              <a:rPr b="1" i="1" lang="en-GB" sz="1300">
                <a:highlight>
                  <a:srgbClr val="FFFFFF"/>
                </a:highlight>
                <a:latin typeface="Lato"/>
                <a:ea typeface="Lato"/>
                <a:cs typeface="Lato"/>
                <a:sym typeface="Lato"/>
              </a:rPr>
              <a:t> brute force attack</a:t>
            </a:r>
            <a:endParaRPr b="1" i="1" sz="1300">
              <a:highlight>
                <a:srgbClr val="FFFFFF"/>
              </a:highlight>
              <a:latin typeface="Lato"/>
              <a:ea typeface="Lato"/>
              <a:cs typeface="Lato"/>
              <a:sym typeface="Lato"/>
            </a:endParaRPr>
          </a:p>
          <a:p>
            <a:pPr indent="0" lvl="0" marL="0" marR="101600" rtl="0" algn="l">
              <a:lnSpc>
                <a:spcPct val="115000"/>
              </a:lnSpc>
              <a:spcBef>
                <a:spcPts val="0"/>
              </a:spcBef>
              <a:spcAft>
                <a:spcPts val="0"/>
              </a:spcAft>
              <a:buNone/>
            </a:pPr>
            <a:r>
              <a:t/>
            </a:r>
            <a:endParaRPr sz="1300">
              <a:highlight>
                <a:srgbClr val="FFFFFF"/>
              </a:highlight>
              <a:latin typeface="Lato"/>
              <a:ea typeface="Lato"/>
              <a:cs typeface="Lato"/>
              <a:sym typeface="Lato"/>
            </a:endParaRPr>
          </a:p>
          <a:p>
            <a:pPr indent="0" lvl="0" marL="0" marR="101600" rtl="0" algn="l">
              <a:lnSpc>
                <a:spcPct val="115000"/>
              </a:lnSpc>
              <a:spcBef>
                <a:spcPts val="0"/>
              </a:spcBef>
              <a:spcAft>
                <a:spcPts val="0"/>
              </a:spcAft>
              <a:buNone/>
            </a:pPr>
            <a:r>
              <a:rPr b="1" i="1" lang="en-GB" sz="1300">
                <a:highlight>
                  <a:srgbClr val="FFFFFF"/>
                </a:highlight>
                <a:latin typeface="Lato"/>
                <a:ea typeface="Lato"/>
                <a:cs typeface="Lato"/>
                <a:sym typeface="Lato"/>
              </a:rPr>
              <a:t>1st symmetric encryption </a:t>
            </a:r>
            <a:r>
              <a:rPr lang="en-GB" sz="1300">
                <a:highlight>
                  <a:srgbClr val="FFFFFF"/>
                </a:highlight>
                <a:latin typeface="Lato"/>
                <a:ea typeface="Lato"/>
                <a:cs typeface="Lato"/>
                <a:sym typeface="Lato"/>
              </a:rPr>
              <a:t>uses a key that changes every round trip with a Salt value of 32 bytes which is almost similar to inserting a 32-character password as input entropy every message exchange </a:t>
            </a:r>
            <a:r>
              <a:rPr b="1" i="1" lang="en-GB" sz="1300">
                <a:highlight>
                  <a:srgbClr val="FFFFFF"/>
                </a:highlight>
                <a:latin typeface="Lato"/>
                <a:ea typeface="Lato"/>
                <a:cs typeface="Lato"/>
                <a:sym typeface="Lato"/>
              </a:rPr>
              <a:t>(AES-OFB)</a:t>
            </a:r>
            <a:endParaRPr b="1" i="1" sz="1300">
              <a:highlight>
                <a:srgbClr val="FFFFFF"/>
              </a:highlight>
              <a:latin typeface="Lato"/>
              <a:ea typeface="Lato"/>
              <a:cs typeface="Lato"/>
              <a:sym typeface="Lato"/>
            </a:endParaRPr>
          </a:p>
          <a:p>
            <a:pPr indent="0" lvl="0" marL="0" marR="101600" rtl="0" algn="l">
              <a:lnSpc>
                <a:spcPct val="115000"/>
              </a:lnSpc>
              <a:spcBef>
                <a:spcPts val="0"/>
              </a:spcBef>
              <a:spcAft>
                <a:spcPts val="0"/>
              </a:spcAft>
              <a:buNone/>
            </a:pPr>
            <a:r>
              <a:t/>
            </a:r>
            <a:endParaRPr sz="1300">
              <a:highlight>
                <a:srgbClr val="FFFFFF"/>
              </a:highlight>
              <a:latin typeface="Lato"/>
              <a:ea typeface="Lato"/>
              <a:cs typeface="Lato"/>
              <a:sym typeface="Lato"/>
            </a:endParaRPr>
          </a:p>
          <a:p>
            <a:pPr indent="0" lvl="0" marL="0" marR="101600" rtl="0" algn="l">
              <a:lnSpc>
                <a:spcPct val="115000"/>
              </a:lnSpc>
              <a:spcBef>
                <a:spcPts val="0"/>
              </a:spcBef>
              <a:spcAft>
                <a:spcPts val="0"/>
              </a:spcAft>
              <a:buNone/>
            </a:pPr>
            <a:r>
              <a:rPr lang="en-GB" sz="1300">
                <a:highlight>
                  <a:srgbClr val="FFFFFF"/>
                </a:highlight>
                <a:latin typeface="Lato"/>
                <a:ea typeface="Lato"/>
                <a:cs typeface="Lato"/>
                <a:sym typeface="Lato"/>
              </a:rPr>
              <a:t>Similarly, during the </a:t>
            </a:r>
            <a:r>
              <a:rPr b="1" i="1" lang="en-GB" sz="1300">
                <a:highlight>
                  <a:srgbClr val="FFFFFF"/>
                </a:highlight>
                <a:latin typeface="Lato"/>
                <a:ea typeface="Lato"/>
                <a:cs typeface="Lato"/>
                <a:sym typeface="Lato"/>
              </a:rPr>
              <a:t>2nd asymmetric encryption</a:t>
            </a:r>
            <a:r>
              <a:rPr lang="en-GB" sz="1300">
                <a:highlight>
                  <a:srgbClr val="FFFFFF"/>
                </a:highlight>
                <a:latin typeface="Lato"/>
                <a:ea typeface="Lato"/>
                <a:cs typeface="Lato"/>
                <a:sym typeface="Lato"/>
              </a:rPr>
              <a:t>, only the recipient holds the private key required to decrypt the message. Therefore, it is computationally infeasible to derive the private key value used for decryption </a:t>
            </a:r>
            <a:r>
              <a:rPr b="1" i="1" lang="en-GB" sz="1300">
                <a:highlight>
                  <a:srgbClr val="FFFFFF"/>
                </a:highlight>
                <a:latin typeface="Lato"/>
                <a:ea typeface="Lato"/>
                <a:cs typeface="Lato"/>
                <a:sym typeface="Lato"/>
              </a:rPr>
              <a:t>(ECIES)</a:t>
            </a:r>
            <a:endParaRPr b="1" i="1" sz="1100">
              <a:solidFill>
                <a:schemeClr val="dk1"/>
              </a:solidFill>
              <a:latin typeface="Lato"/>
              <a:ea typeface="Lato"/>
              <a:cs typeface="Lato"/>
              <a:sym typeface="Lato"/>
            </a:endParaRPr>
          </a:p>
        </p:txBody>
      </p:sp>
      <p:pic>
        <p:nvPicPr>
          <p:cNvPr id="422" name="Google Shape;422;p37"/>
          <p:cNvPicPr preferRelativeResize="0"/>
          <p:nvPr/>
        </p:nvPicPr>
        <p:blipFill>
          <a:blip r:embed="rId3">
            <a:alphaModFix/>
          </a:blip>
          <a:stretch>
            <a:fillRect/>
          </a:stretch>
        </p:blipFill>
        <p:spPr>
          <a:xfrm>
            <a:off x="8297600" y="-5"/>
            <a:ext cx="846401" cy="477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8"/>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8"/>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Authenticated Encryption</a:t>
            </a:r>
            <a:endParaRPr sz="2400"/>
          </a:p>
        </p:txBody>
      </p:sp>
      <p:sp>
        <p:nvSpPr>
          <p:cNvPr id="429" name="Google Shape;429;p38"/>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8"/>
          <p:cNvSpPr txBox="1"/>
          <p:nvPr/>
        </p:nvSpPr>
        <p:spPr>
          <a:xfrm>
            <a:off x="4623025" y="477125"/>
            <a:ext cx="4456800" cy="43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Authenticated Encryption (AE) with Associated Data</a:t>
            </a:r>
            <a:endParaRPr b="1" sz="1500">
              <a:latin typeface="Lato"/>
              <a:ea typeface="Lato"/>
              <a:cs typeface="Lato"/>
              <a:sym typeface="Lato"/>
            </a:endParaRPr>
          </a:p>
          <a:p>
            <a:pPr indent="0" lvl="0" marL="0" rtl="0" algn="l">
              <a:lnSpc>
                <a:spcPct val="115000"/>
              </a:lnSpc>
              <a:spcBef>
                <a:spcPts val="1000"/>
              </a:spcBef>
              <a:spcAft>
                <a:spcPts val="0"/>
              </a:spcAft>
              <a:buNone/>
            </a:pPr>
            <a:r>
              <a:rPr lang="en-GB" sz="1300">
                <a:highlight>
                  <a:srgbClr val="FFFFFF"/>
                </a:highlight>
                <a:latin typeface="Lato"/>
                <a:ea typeface="Lato"/>
                <a:cs typeface="Lato"/>
                <a:sym typeface="Lato"/>
              </a:rPr>
              <a:t>A form of encryption which simultaneously assure the confidentiality and authenticity of data.</a:t>
            </a:r>
            <a:endParaRPr sz="1300">
              <a:highlight>
                <a:srgbClr val="FFFFFF"/>
              </a:highlight>
              <a:latin typeface="Lato"/>
              <a:ea typeface="Lato"/>
              <a:cs typeface="Lato"/>
              <a:sym typeface="Lato"/>
            </a:endParaRPr>
          </a:p>
          <a:p>
            <a:pPr indent="0" lvl="0" marL="0" rtl="0" algn="l">
              <a:lnSpc>
                <a:spcPct val="115000"/>
              </a:lnSpc>
              <a:spcBef>
                <a:spcPts val="1000"/>
              </a:spcBef>
              <a:spcAft>
                <a:spcPts val="0"/>
              </a:spcAft>
              <a:buNone/>
            </a:pPr>
            <a:r>
              <a:rPr lang="en-GB" sz="1300">
                <a:highlight>
                  <a:srgbClr val="FFFFFF"/>
                </a:highlight>
                <a:latin typeface="Lato"/>
                <a:ea typeface="Lato"/>
                <a:cs typeface="Lato"/>
                <a:sym typeface="Lato"/>
              </a:rPr>
              <a:t>The approach adopted is:</a:t>
            </a:r>
            <a:endParaRPr sz="1300">
              <a:highlight>
                <a:srgbClr val="FFFFFF"/>
              </a:highlight>
              <a:latin typeface="Lato"/>
              <a:ea typeface="Lato"/>
              <a:cs typeface="Lato"/>
              <a:sym typeface="Lato"/>
            </a:endParaRPr>
          </a:p>
          <a:p>
            <a:pPr indent="457200" lvl="0" marL="0" rtl="0" algn="l">
              <a:lnSpc>
                <a:spcPct val="150000"/>
              </a:lnSpc>
              <a:spcBef>
                <a:spcPts val="1000"/>
              </a:spcBef>
              <a:spcAft>
                <a:spcPts val="0"/>
              </a:spcAft>
              <a:buNone/>
            </a:pPr>
            <a:r>
              <a:rPr b="1" i="1" lang="en-GB" sz="1300">
                <a:highlight>
                  <a:srgbClr val="FFFFFF"/>
                </a:highlight>
                <a:latin typeface="Lato"/>
                <a:ea typeface="Lato"/>
                <a:cs typeface="Lato"/>
                <a:sym typeface="Lato"/>
              </a:rPr>
              <a:t>Encrypt-then-Mac (EtM) with HMAC - SHA 256  </a:t>
            </a:r>
            <a:endParaRPr b="1" i="1" sz="1300">
              <a:highlight>
                <a:srgbClr val="FFFFFF"/>
              </a:highlight>
              <a:latin typeface="Lato"/>
              <a:ea typeface="Lato"/>
              <a:cs typeface="Lato"/>
              <a:sym typeface="Lato"/>
            </a:endParaRPr>
          </a:p>
          <a:p>
            <a:pPr indent="0" lvl="0" marL="457200" rtl="0" algn="l">
              <a:lnSpc>
                <a:spcPct val="150000"/>
              </a:lnSpc>
              <a:spcBef>
                <a:spcPts val="0"/>
              </a:spcBef>
              <a:spcAft>
                <a:spcPts val="0"/>
              </a:spcAft>
              <a:buNone/>
            </a:pPr>
            <a:r>
              <a:t/>
            </a:r>
            <a:endParaRPr sz="1300">
              <a:highlight>
                <a:srgbClr val="FFFFFF"/>
              </a:highlight>
              <a:latin typeface="Lato"/>
              <a:ea typeface="Lato"/>
              <a:cs typeface="Lato"/>
              <a:sym typeface="Lato"/>
            </a:endParaRPr>
          </a:p>
          <a:p>
            <a:pPr indent="0" lvl="0" marL="0" rtl="0" algn="l">
              <a:lnSpc>
                <a:spcPct val="115000"/>
              </a:lnSpc>
              <a:spcBef>
                <a:spcPts val="0"/>
              </a:spcBef>
              <a:spcAft>
                <a:spcPts val="0"/>
              </a:spcAft>
              <a:buNone/>
            </a:pPr>
            <a:r>
              <a:rPr lang="en-GB" sz="1300">
                <a:highlight>
                  <a:srgbClr val="FFFFFF"/>
                </a:highlight>
                <a:latin typeface="Lato"/>
                <a:ea typeface="Lato"/>
                <a:cs typeface="Lato"/>
                <a:sym typeface="Lato"/>
              </a:rPr>
              <a:t>The plaintext is first encrypted, then a MAC is produced based on the resulting ciphertext. The MAC is </a:t>
            </a:r>
            <a:r>
              <a:rPr lang="en-GB" sz="1300">
                <a:highlight>
                  <a:srgbClr val="FFFFFF"/>
                </a:highlight>
                <a:latin typeface="Lato"/>
                <a:ea typeface="Lato"/>
                <a:cs typeface="Lato"/>
                <a:sym typeface="Lato"/>
              </a:rPr>
              <a:t>unforgettable</a:t>
            </a:r>
            <a:r>
              <a:rPr lang="en-GB" sz="1300">
                <a:highlight>
                  <a:srgbClr val="FFFFFF"/>
                </a:highlight>
                <a:latin typeface="Lato"/>
                <a:ea typeface="Lato"/>
                <a:cs typeface="Lato"/>
                <a:sym typeface="Lato"/>
              </a:rPr>
              <a:t> given that the input entropy is generated with the shared secret from ECDH key exchange.</a:t>
            </a:r>
            <a:endParaRPr sz="1300">
              <a:highlight>
                <a:srgbClr val="FFFFFF"/>
              </a:highlight>
              <a:latin typeface="Lato"/>
              <a:ea typeface="Lato"/>
              <a:cs typeface="Lato"/>
              <a:sym typeface="Lato"/>
            </a:endParaRPr>
          </a:p>
          <a:p>
            <a:pPr indent="0" lvl="0" marL="0" rtl="0" algn="l">
              <a:lnSpc>
                <a:spcPct val="115000"/>
              </a:lnSpc>
              <a:spcBef>
                <a:spcPts val="1000"/>
              </a:spcBef>
              <a:spcAft>
                <a:spcPts val="0"/>
              </a:spcAft>
              <a:buNone/>
            </a:pPr>
            <a:r>
              <a:rPr lang="en-GB" sz="1300">
                <a:highlight>
                  <a:srgbClr val="FFFFFF"/>
                </a:highlight>
                <a:latin typeface="Lato"/>
                <a:ea typeface="Lato"/>
                <a:cs typeface="Lato"/>
                <a:sym typeface="Lato"/>
              </a:rPr>
              <a:t>This is semantically secure because the cryptographic algorithm </a:t>
            </a:r>
            <a:r>
              <a:rPr lang="en-GB" sz="1300">
                <a:highlight>
                  <a:schemeClr val="lt1"/>
                </a:highlight>
                <a:latin typeface="Lato"/>
                <a:ea typeface="Lato"/>
                <a:cs typeface="Lato"/>
                <a:sym typeface="Lato"/>
              </a:rPr>
              <a:t>uses asymmetric encryption, </a:t>
            </a:r>
            <a:r>
              <a:rPr lang="en-GB" sz="1300">
                <a:highlight>
                  <a:srgbClr val="FFFFFF"/>
                </a:highlight>
                <a:latin typeface="Lato"/>
                <a:ea typeface="Lato"/>
                <a:cs typeface="Lato"/>
                <a:sym typeface="Lato"/>
              </a:rPr>
              <a:t>generates a random IV and does not reuse them for symmetric encryption </a:t>
            </a:r>
            <a:endParaRPr sz="1300">
              <a:highlight>
                <a:srgbClr val="FFFFFF"/>
              </a:highlight>
              <a:latin typeface="Lato"/>
              <a:ea typeface="Lato"/>
              <a:cs typeface="Lato"/>
              <a:sym typeface="Lato"/>
            </a:endParaRPr>
          </a:p>
          <a:p>
            <a:pPr indent="0" lvl="0" marL="0" rtl="0" algn="l">
              <a:lnSpc>
                <a:spcPct val="115000"/>
              </a:lnSpc>
              <a:spcBef>
                <a:spcPts val="1000"/>
              </a:spcBef>
              <a:spcAft>
                <a:spcPts val="1000"/>
              </a:spcAft>
              <a:buNone/>
            </a:pPr>
            <a:r>
              <a:t/>
            </a:r>
            <a:endParaRPr sz="1300">
              <a:highlight>
                <a:srgbClr val="FFFFFF"/>
              </a:highlight>
              <a:latin typeface="Lato"/>
              <a:ea typeface="Lato"/>
              <a:cs typeface="Lato"/>
              <a:sym typeface="Lato"/>
            </a:endParaRPr>
          </a:p>
        </p:txBody>
      </p:sp>
      <p:pic>
        <p:nvPicPr>
          <p:cNvPr id="431" name="Google Shape;431;p38"/>
          <p:cNvPicPr preferRelativeResize="0"/>
          <p:nvPr/>
        </p:nvPicPr>
        <p:blipFill>
          <a:blip r:embed="rId3">
            <a:alphaModFix/>
          </a:blip>
          <a:stretch>
            <a:fillRect/>
          </a:stretch>
        </p:blipFill>
        <p:spPr>
          <a:xfrm>
            <a:off x="8297600" y="-5"/>
            <a:ext cx="846401" cy="477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9"/>
          <p:cNvSpPr txBox="1"/>
          <p:nvPr>
            <p:ph idx="4294967295" type="title"/>
          </p:nvPr>
        </p:nvSpPr>
        <p:spPr>
          <a:xfrm>
            <a:off x="1969350" y="1733850"/>
            <a:ext cx="52053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Protocol / Schemes</a:t>
            </a:r>
            <a:endParaRPr b="1" sz="2500"/>
          </a:p>
        </p:txBody>
      </p:sp>
      <p:sp>
        <p:nvSpPr>
          <p:cNvPr id="437" name="Google Shape;437;p39"/>
          <p:cNvSpPr/>
          <p:nvPr/>
        </p:nvSpPr>
        <p:spPr>
          <a:xfrm>
            <a:off x="4022250" y="2858100"/>
            <a:ext cx="1099500" cy="5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0"/>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0"/>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ECDH</a:t>
            </a:r>
            <a:endParaRPr sz="2400"/>
          </a:p>
          <a:p>
            <a:pPr indent="0" lvl="0" marL="0" rtl="0" algn="ctr">
              <a:spcBef>
                <a:spcPts val="0"/>
              </a:spcBef>
              <a:spcAft>
                <a:spcPts val="0"/>
              </a:spcAft>
              <a:buNone/>
            </a:pPr>
            <a:r>
              <a:rPr lang="en-GB" sz="2400"/>
              <a:t>(Secure Key Exchange)</a:t>
            </a:r>
            <a:endParaRPr sz="2400"/>
          </a:p>
        </p:txBody>
      </p:sp>
      <p:sp>
        <p:nvSpPr>
          <p:cNvPr id="444" name="Google Shape;444;p40"/>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5" name="Google Shape;445;p40"/>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446" name="Google Shape;446;p40"/>
          <p:cNvSpPr txBox="1"/>
          <p:nvPr/>
        </p:nvSpPr>
        <p:spPr>
          <a:xfrm>
            <a:off x="4684800" y="738350"/>
            <a:ext cx="4271100" cy="346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Elliptic-Curve Diffie–Hellman</a:t>
            </a:r>
            <a:endParaRPr b="1" sz="1500">
              <a:latin typeface="Lato"/>
              <a:ea typeface="Lato"/>
              <a:cs typeface="Lato"/>
              <a:sym typeface="Lato"/>
            </a:endParaRPr>
          </a:p>
          <a:p>
            <a:pPr indent="0" lvl="0" marL="0" rtl="0" algn="l">
              <a:lnSpc>
                <a:spcPct val="115000"/>
              </a:lnSpc>
              <a:spcBef>
                <a:spcPts val="1000"/>
              </a:spcBef>
              <a:spcAft>
                <a:spcPts val="0"/>
              </a:spcAft>
              <a:buNone/>
            </a:pPr>
            <a:r>
              <a:rPr lang="en-GB" sz="1300">
                <a:latin typeface="Lato"/>
                <a:ea typeface="Lato"/>
                <a:cs typeface="Lato"/>
                <a:sym typeface="Lato"/>
              </a:rPr>
              <a:t>A </a:t>
            </a:r>
            <a:r>
              <a:rPr b="1" i="1" lang="en-GB" sz="1300">
                <a:latin typeface="Lato"/>
                <a:ea typeface="Lato"/>
                <a:cs typeface="Lato"/>
                <a:sym typeface="Lato"/>
              </a:rPr>
              <a:t>key agreement protoco</a:t>
            </a:r>
            <a:r>
              <a:rPr lang="en-GB" sz="1300">
                <a:latin typeface="Lato"/>
                <a:ea typeface="Lato"/>
                <a:cs typeface="Lato"/>
                <a:sym typeface="Lato"/>
              </a:rPr>
              <a:t>l that allows two parties, each having an Elliptic-Curve Public and Private key pair, also known as cryptography algorithm </a:t>
            </a:r>
            <a:r>
              <a:rPr b="1" i="1" lang="en-GB" sz="1300">
                <a:latin typeface="Lato"/>
                <a:ea typeface="Lato"/>
                <a:cs typeface="Lato"/>
                <a:sym typeface="Lato"/>
              </a:rPr>
              <a:t>Secp256k1</a:t>
            </a:r>
            <a:r>
              <a:rPr lang="en-GB" sz="1300">
                <a:latin typeface="Lato"/>
                <a:ea typeface="Lato"/>
                <a:cs typeface="Lato"/>
                <a:sym typeface="Lato"/>
              </a:rPr>
              <a:t>, to establish a </a:t>
            </a:r>
            <a:r>
              <a:rPr b="1" i="1" lang="en-GB" sz="1300">
                <a:latin typeface="Lato"/>
                <a:ea typeface="Lato"/>
                <a:cs typeface="Lato"/>
                <a:sym typeface="Lato"/>
              </a:rPr>
              <a:t>shared secret key</a:t>
            </a:r>
            <a:endParaRPr b="1" i="1" sz="1300">
              <a:latin typeface="Lato"/>
              <a:ea typeface="Lato"/>
              <a:cs typeface="Lato"/>
              <a:sym typeface="Lato"/>
            </a:endParaRPr>
          </a:p>
          <a:p>
            <a:pPr indent="0" lvl="0" marL="0" rtl="0" algn="l">
              <a:lnSpc>
                <a:spcPct val="115000"/>
              </a:lnSpc>
              <a:spcBef>
                <a:spcPts val="1000"/>
              </a:spcBef>
              <a:spcAft>
                <a:spcPts val="0"/>
              </a:spcAft>
              <a:buNone/>
            </a:pPr>
            <a:r>
              <a:rPr lang="en-GB" sz="1300">
                <a:latin typeface="Lato"/>
                <a:ea typeface="Lato"/>
                <a:cs typeface="Lato"/>
                <a:sym typeface="Lato"/>
              </a:rPr>
              <a:t>This is specially used by Cryptochat to enable a </a:t>
            </a:r>
            <a:r>
              <a:rPr b="1" i="1" lang="en-GB" sz="1300">
                <a:latin typeface="Lato"/>
                <a:ea typeface="Lato"/>
                <a:cs typeface="Lato"/>
                <a:sym typeface="Lato"/>
              </a:rPr>
              <a:t>secure key exchange, </a:t>
            </a:r>
            <a:r>
              <a:rPr lang="en-GB" sz="1300">
                <a:latin typeface="Lato"/>
                <a:ea typeface="Lato"/>
                <a:cs typeface="Lato"/>
                <a:sym typeface="Lato"/>
              </a:rPr>
              <a:t>that</a:t>
            </a:r>
            <a:r>
              <a:rPr b="1" i="1" lang="en-GB" sz="1300">
                <a:latin typeface="Lato"/>
                <a:ea typeface="Lato"/>
                <a:cs typeface="Lato"/>
                <a:sym typeface="Lato"/>
              </a:rPr>
              <a:t> </a:t>
            </a:r>
            <a:r>
              <a:rPr lang="en-GB" sz="1300">
                <a:latin typeface="Lato"/>
                <a:ea typeface="Lato"/>
                <a:cs typeface="Lato"/>
                <a:sym typeface="Lato"/>
              </a:rPr>
              <a:t>takes place to establish the </a:t>
            </a:r>
            <a:r>
              <a:rPr b="1" i="1" lang="en-GB" sz="1300">
                <a:latin typeface="Lato"/>
                <a:ea typeface="Lato"/>
                <a:cs typeface="Lato"/>
                <a:sym typeface="Lato"/>
              </a:rPr>
              <a:t>mutual session key setup.</a:t>
            </a:r>
            <a:r>
              <a:rPr lang="en-GB" sz="1300">
                <a:latin typeface="Lato"/>
                <a:ea typeface="Lato"/>
                <a:cs typeface="Lato"/>
                <a:sym typeface="Lato"/>
              </a:rPr>
              <a:t> Both parties will establish a secret key value by sending only the public key of their ephemeral key pair</a:t>
            </a:r>
            <a:endParaRPr b="1" i="1" sz="1300">
              <a:latin typeface="Lato"/>
              <a:ea typeface="Lato"/>
              <a:cs typeface="Lato"/>
              <a:sym typeface="Lato"/>
            </a:endParaRPr>
          </a:p>
          <a:p>
            <a:pPr indent="0" lvl="0" marL="0" rtl="0" algn="l">
              <a:lnSpc>
                <a:spcPct val="115000"/>
              </a:lnSpc>
              <a:spcBef>
                <a:spcPts val="1000"/>
              </a:spcBef>
              <a:spcAft>
                <a:spcPts val="0"/>
              </a:spcAft>
              <a:buNone/>
            </a:pPr>
            <a:r>
              <a:rPr lang="en-GB" sz="1300">
                <a:latin typeface="Lato"/>
                <a:ea typeface="Lato"/>
                <a:cs typeface="Lato"/>
                <a:sym typeface="Lato"/>
              </a:rPr>
              <a:t>This</a:t>
            </a:r>
            <a:r>
              <a:rPr lang="en-GB" sz="1300">
                <a:latin typeface="Lato"/>
                <a:ea typeface="Lato"/>
                <a:cs typeface="Lato"/>
                <a:sym typeface="Lato"/>
              </a:rPr>
              <a:t> provides a standard framework for a </a:t>
            </a:r>
            <a:r>
              <a:rPr b="1" i="1" lang="en-GB" sz="1300">
                <a:latin typeface="Lato"/>
                <a:ea typeface="Lato"/>
                <a:cs typeface="Lato"/>
                <a:sym typeface="Lato"/>
              </a:rPr>
              <a:t>secure </a:t>
            </a:r>
            <a:r>
              <a:rPr lang="en-GB" sz="1300">
                <a:latin typeface="Lato"/>
                <a:ea typeface="Lato"/>
                <a:cs typeface="Lato"/>
                <a:sym typeface="Lato"/>
              </a:rPr>
              <a:t>and </a:t>
            </a:r>
            <a:r>
              <a:rPr b="1" i="1" lang="en-GB" sz="1300">
                <a:latin typeface="Lato"/>
                <a:ea typeface="Lato"/>
                <a:cs typeface="Lato"/>
                <a:sym typeface="Lato"/>
              </a:rPr>
              <a:t>efficient </a:t>
            </a:r>
            <a:r>
              <a:rPr lang="en-GB" sz="1300">
                <a:latin typeface="Lato"/>
                <a:ea typeface="Lato"/>
                <a:cs typeface="Lato"/>
                <a:sym typeface="Lato"/>
              </a:rPr>
              <a:t>cryptography for the required </a:t>
            </a:r>
            <a:r>
              <a:rPr b="1" i="1" lang="en-GB" sz="1300">
                <a:latin typeface="Lato"/>
                <a:ea typeface="Lato"/>
                <a:cs typeface="Lato"/>
                <a:sym typeface="Lato"/>
              </a:rPr>
              <a:t>Elliptic Curve Domain Parameters </a:t>
            </a:r>
            <a:r>
              <a:rPr lang="en-GB" sz="1300">
                <a:latin typeface="Lato"/>
                <a:ea typeface="Lato"/>
                <a:cs typeface="Lato"/>
                <a:sym typeface="Lato"/>
              </a:rPr>
              <a:t>and used together with </a:t>
            </a:r>
            <a:r>
              <a:rPr b="1" i="1" lang="en-GB" sz="1300">
                <a:latin typeface="Lato"/>
                <a:ea typeface="Lato"/>
                <a:cs typeface="Lato"/>
                <a:sym typeface="Lato"/>
              </a:rPr>
              <a:t>ECDSA</a:t>
            </a:r>
            <a:r>
              <a:rPr b="1" lang="en-GB" sz="1300">
                <a:latin typeface="Lato"/>
                <a:ea typeface="Lato"/>
                <a:cs typeface="Lato"/>
                <a:sym typeface="Lato"/>
              </a:rPr>
              <a:t> </a:t>
            </a:r>
            <a:r>
              <a:rPr lang="en-GB" sz="1300">
                <a:latin typeface="Lato"/>
                <a:ea typeface="Lato"/>
                <a:cs typeface="Lato"/>
                <a:sym typeface="Lato"/>
              </a:rPr>
              <a:t>in Cryptochat </a:t>
            </a:r>
            <a:endParaRPr sz="1300">
              <a:latin typeface="Lato"/>
              <a:ea typeface="Lato"/>
              <a:cs typeface="Lato"/>
              <a:sym typeface="Lato"/>
            </a:endParaRPr>
          </a:p>
          <a:p>
            <a:pPr indent="0" lvl="0" marL="0" rtl="0" algn="l">
              <a:lnSpc>
                <a:spcPct val="115000"/>
              </a:lnSpc>
              <a:spcBef>
                <a:spcPts val="1000"/>
              </a:spcBef>
              <a:spcAft>
                <a:spcPts val="1000"/>
              </a:spcAft>
              <a:buNone/>
            </a:pPr>
            <a:r>
              <a:t/>
            </a:r>
            <a:endParaRPr sz="130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1"/>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1"/>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ECdsa</a:t>
            </a:r>
            <a:endParaRPr sz="2400"/>
          </a:p>
          <a:p>
            <a:pPr indent="0" lvl="0" marL="0" rtl="0" algn="ctr">
              <a:spcBef>
                <a:spcPts val="0"/>
              </a:spcBef>
              <a:spcAft>
                <a:spcPts val="0"/>
              </a:spcAft>
              <a:buNone/>
            </a:pPr>
            <a:r>
              <a:rPr lang="en-GB" sz="2400"/>
              <a:t>(Authenticity &amp; Non-repudiation)</a:t>
            </a:r>
            <a:endParaRPr sz="2400"/>
          </a:p>
        </p:txBody>
      </p:sp>
      <p:sp>
        <p:nvSpPr>
          <p:cNvPr id="453" name="Google Shape;453;p41"/>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4" name="Google Shape;454;p41"/>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455" name="Google Shape;455;p41"/>
          <p:cNvSpPr txBox="1"/>
          <p:nvPr/>
        </p:nvSpPr>
        <p:spPr>
          <a:xfrm>
            <a:off x="4735500" y="316800"/>
            <a:ext cx="4220400" cy="40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Elliptic Curve Digital Signature Algorithm </a:t>
            </a:r>
            <a:endParaRPr b="1" sz="1500">
              <a:latin typeface="Lato"/>
              <a:ea typeface="Lato"/>
              <a:cs typeface="Lato"/>
              <a:sym typeface="Lato"/>
            </a:endParaRPr>
          </a:p>
          <a:p>
            <a:pPr indent="0" lvl="0" marL="0" rtl="0" algn="l">
              <a:lnSpc>
                <a:spcPct val="115000"/>
              </a:lnSpc>
              <a:spcBef>
                <a:spcPts val="1000"/>
              </a:spcBef>
              <a:spcAft>
                <a:spcPts val="0"/>
              </a:spcAft>
              <a:buNone/>
            </a:pPr>
            <a:r>
              <a:rPr lang="en-GB" sz="1300">
                <a:latin typeface="Lato"/>
                <a:ea typeface="Lato"/>
                <a:cs typeface="Lato"/>
                <a:sym typeface="Lato"/>
              </a:rPr>
              <a:t>ECdsa using </a:t>
            </a:r>
            <a:r>
              <a:rPr b="1" i="1" lang="en-GB" sz="1300">
                <a:latin typeface="Lato"/>
                <a:ea typeface="Lato"/>
                <a:cs typeface="Lato"/>
                <a:sym typeface="Lato"/>
              </a:rPr>
              <a:t>secp256k1</a:t>
            </a:r>
            <a:r>
              <a:rPr lang="en-GB" sz="1300">
                <a:latin typeface="Lato"/>
                <a:ea typeface="Lato"/>
                <a:cs typeface="Lato"/>
                <a:sym typeface="Lato"/>
              </a:rPr>
              <a:t> is a cryptography algorithm used to sign a piece of data from the sender. This </a:t>
            </a:r>
            <a:r>
              <a:rPr b="1" i="1" lang="en-GB" sz="1300">
                <a:latin typeface="Lato"/>
                <a:ea typeface="Lato"/>
                <a:cs typeface="Lato"/>
                <a:sym typeface="Lato"/>
              </a:rPr>
              <a:t>verifies the </a:t>
            </a:r>
            <a:r>
              <a:rPr b="1" i="1" lang="en-GB" sz="1300" u="sng">
                <a:latin typeface="Lato"/>
                <a:ea typeface="Lato"/>
                <a:cs typeface="Lato"/>
                <a:sym typeface="Lato"/>
              </a:rPr>
              <a:t>authenticity</a:t>
            </a:r>
            <a:r>
              <a:rPr lang="en-GB" sz="1300" u="sng">
                <a:latin typeface="Lato"/>
                <a:ea typeface="Lato"/>
                <a:cs typeface="Lato"/>
                <a:sym typeface="Lato"/>
              </a:rPr>
              <a:t> </a:t>
            </a:r>
            <a:r>
              <a:rPr lang="en-GB" sz="1300">
                <a:latin typeface="Lato"/>
                <a:ea typeface="Lato"/>
                <a:cs typeface="Lato"/>
                <a:sym typeface="Lato"/>
              </a:rPr>
              <a:t>of the sender that sends that data. The digital signatures also makes it difficult for users to deny sending the message, resulting in</a:t>
            </a:r>
            <a:r>
              <a:rPr b="1" i="1" lang="en-GB" sz="1300">
                <a:latin typeface="Lato"/>
                <a:ea typeface="Lato"/>
                <a:cs typeface="Lato"/>
                <a:sym typeface="Lato"/>
              </a:rPr>
              <a:t> </a:t>
            </a:r>
            <a:r>
              <a:rPr b="1" i="1" lang="en-GB" sz="1300" u="sng">
                <a:latin typeface="Lato"/>
                <a:ea typeface="Lato"/>
                <a:cs typeface="Lato"/>
                <a:sym typeface="Lato"/>
              </a:rPr>
              <a:t>non-repudiation</a:t>
            </a:r>
            <a:r>
              <a:rPr lang="en-GB" sz="1300">
                <a:latin typeface="Lato"/>
                <a:ea typeface="Lato"/>
                <a:cs typeface="Lato"/>
                <a:sym typeface="Lato"/>
              </a:rPr>
              <a:t>.</a:t>
            </a:r>
            <a:endParaRPr sz="1300">
              <a:latin typeface="Lato"/>
              <a:ea typeface="Lato"/>
              <a:cs typeface="Lato"/>
              <a:sym typeface="Lato"/>
            </a:endParaRPr>
          </a:p>
          <a:p>
            <a:pPr indent="0" lvl="0" marL="0" rtl="0" algn="l">
              <a:lnSpc>
                <a:spcPct val="115000"/>
              </a:lnSpc>
              <a:spcBef>
                <a:spcPts val="1000"/>
              </a:spcBef>
              <a:spcAft>
                <a:spcPts val="0"/>
              </a:spcAft>
              <a:buNone/>
            </a:pPr>
            <a:r>
              <a:rPr b="1" i="1" lang="en-GB" sz="1300">
                <a:latin typeface="Lato"/>
                <a:ea typeface="Lato"/>
                <a:cs typeface="Lato"/>
                <a:sym typeface="Lato"/>
              </a:rPr>
              <a:t>During key confirmation</a:t>
            </a:r>
            <a:r>
              <a:rPr lang="en-GB" sz="1300">
                <a:latin typeface="Lato"/>
                <a:ea typeface="Lato"/>
                <a:cs typeface="Lato"/>
                <a:sym typeface="Lato"/>
              </a:rPr>
              <a:t>, shared secret from ECDH is appended with the room ID and then hashed. The hash is signed with </a:t>
            </a:r>
            <a:r>
              <a:rPr b="1" i="1" lang="en-GB" sz="1300">
                <a:latin typeface="Lato"/>
                <a:ea typeface="Lato"/>
                <a:cs typeface="Lato"/>
                <a:sym typeface="Lato"/>
              </a:rPr>
              <a:t>sender’s private key</a:t>
            </a:r>
            <a:r>
              <a:rPr lang="en-GB" sz="1300">
                <a:latin typeface="Lato"/>
                <a:ea typeface="Lato"/>
                <a:cs typeface="Lato"/>
                <a:sym typeface="Lato"/>
              </a:rPr>
              <a:t> using ECdsa before being encrypted and sent to the receiver. The receiver then verifies the signature with </a:t>
            </a:r>
            <a:r>
              <a:rPr b="1" i="1" lang="en-GB" sz="1300">
                <a:latin typeface="Lato"/>
                <a:ea typeface="Lato"/>
                <a:cs typeface="Lato"/>
                <a:sym typeface="Lato"/>
              </a:rPr>
              <a:t>sender’s public key</a:t>
            </a:r>
            <a:r>
              <a:rPr lang="en-GB" sz="1300">
                <a:latin typeface="Lato"/>
                <a:ea typeface="Lato"/>
                <a:cs typeface="Lato"/>
                <a:sym typeface="Lato"/>
              </a:rPr>
              <a:t> to ensure sender's identity vice versa, for mutual authentication.</a:t>
            </a:r>
            <a:endParaRPr sz="1300">
              <a:latin typeface="Lato"/>
              <a:ea typeface="Lato"/>
              <a:cs typeface="Lato"/>
              <a:sym typeface="Lato"/>
            </a:endParaRPr>
          </a:p>
          <a:p>
            <a:pPr indent="0" lvl="0" marL="0" rtl="0" algn="l">
              <a:lnSpc>
                <a:spcPct val="115000"/>
              </a:lnSpc>
              <a:spcBef>
                <a:spcPts val="1000"/>
              </a:spcBef>
              <a:spcAft>
                <a:spcPts val="0"/>
              </a:spcAft>
              <a:buNone/>
            </a:pPr>
            <a:r>
              <a:rPr b="1" i="1" lang="en-GB" sz="1300">
                <a:latin typeface="Lato"/>
                <a:ea typeface="Lato"/>
                <a:cs typeface="Lato"/>
                <a:sym typeface="Lato"/>
              </a:rPr>
              <a:t>During message exchange</a:t>
            </a:r>
            <a:r>
              <a:rPr lang="en-GB" sz="1300">
                <a:latin typeface="Lato"/>
                <a:ea typeface="Lato"/>
                <a:cs typeface="Lato"/>
                <a:sym typeface="Lato"/>
              </a:rPr>
              <a:t>, ECdsa signs the hash value of the encrypted message appended with the user ID. Afterwhich, it is encrypted together with the symmetric encrypted message before sending to the recipient.</a:t>
            </a:r>
            <a:endParaRPr sz="1300">
              <a:latin typeface="Lato"/>
              <a:ea typeface="Lato"/>
              <a:cs typeface="Lato"/>
              <a:sym typeface="Lato"/>
            </a:endParaRPr>
          </a:p>
          <a:p>
            <a:pPr indent="0" lvl="0" marL="0" rtl="0" algn="l">
              <a:lnSpc>
                <a:spcPct val="115000"/>
              </a:lnSpc>
              <a:spcBef>
                <a:spcPts val="1000"/>
              </a:spcBef>
              <a:spcAft>
                <a:spcPts val="1000"/>
              </a:spcAft>
              <a:buNone/>
            </a:pPr>
            <a:r>
              <a:t/>
            </a:r>
            <a:endParaRPr sz="1300">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2"/>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2"/>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ECdsa</a:t>
            </a:r>
            <a:endParaRPr sz="2400"/>
          </a:p>
          <a:p>
            <a:pPr indent="0" lvl="0" marL="0" rtl="0" algn="ctr">
              <a:spcBef>
                <a:spcPts val="0"/>
              </a:spcBef>
              <a:spcAft>
                <a:spcPts val="0"/>
              </a:spcAft>
              <a:buNone/>
            </a:pPr>
            <a:r>
              <a:rPr lang="en-GB" sz="2400"/>
              <a:t>(Authenticity &amp; Non-repudiation)</a:t>
            </a:r>
            <a:endParaRPr sz="2400"/>
          </a:p>
        </p:txBody>
      </p:sp>
      <p:sp>
        <p:nvSpPr>
          <p:cNvPr id="462" name="Google Shape;462;p42"/>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 name="Google Shape;463;p42"/>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464" name="Google Shape;464;p42"/>
          <p:cNvSpPr txBox="1"/>
          <p:nvPr/>
        </p:nvSpPr>
        <p:spPr>
          <a:xfrm>
            <a:off x="5149350" y="2127263"/>
            <a:ext cx="3337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300">
                <a:latin typeface="Lato"/>
                <a:ea typeface="Lato"/>
                <a:cs typeface="Lato"/>
                <a:sym typeface="Lato"/>
              </a:rPr>
              <a:t>Let SC = Signed Content</a:t>
            </a:r>
            <a:endParaRPr i="1" sz="1300">
              <a:latin typeface="Lato"/>
              <a:ea typeface="Lato"/>
              <a:cs typeface="Lato"/>
              <a:sym typeface="Lato"/>
            </a:endParaRPr>
          </a:p>
          <a:p>
            <a:pPr indent="0" lvl="0" marL="0" rtl="0" algn="ctr">
              <a:spcBef>
                <a:spcPts val="0"/>
              </a:spcBef>
              <a:spcAft>
                <a:spcPts val="0"/>
              </a:spcAft>
              <a:buNone/>
            </a:pPr>
            <a:r>
              <a:rPr i="1" lang="en-GB" sz="1300">
                <a:latin typeface="Lato"/>
                <a:ea typeface="Lato"/>
                <a:cs typeface="Lato"/>
                <a:sym typeface="Lato"/>
              </a:rPr>
              <a:t>SC = ECdsa(pad(content), sPrK)</a:t>
            </a:r>
            <a:endParaRPr i="1" sz="1300">
              <a:latin typeface="Lato"/>
              <a:ea typeface="Lato"/>
              <a:cs typeface="Lato"/>
              <a:sym typeface="Lato"/>
            </a:endParaRPr>
          </a:p>
        </p:txBody>
      </p:sp>
      <p:sp>
        <p:nvSpPr>
          <p:cNvPr id="465" name="Google Shape;465;p42"/>
          <p:cNvSpPr txBox="1"/>
          <p:nvPr/>
        </p:nvSpPr>
        <p:spPr>
          <a:xfrm>
            <a:off x="4752000" y="601600"/>
            <a:ext cx="4132200" cy="159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Sign (ECdsa-sign)</a:t>
            </a:r>
            <a:endParaRPr sz="1500">
              <a:latin typeface="Lato"/>
              <a:ea typeface="Lato"/>
              <a:cs typeface="Lato"/>
              <a:sym typeface="Lato"/>
            </a:endParaRPr>
          </a:p>
          <a:p>
            <a:pPr indent="-311150" lvl="0" marL="457200" rtl="0" algn="l">
              <a:lnSpc>
                <a:spcPct val="115000"/>
              </a:lnSpc>
              <a:spcBef>
                <a:spcPts val="1000"/>
              </a:spcBef>
              <a:spcAft>
                <a:spcPts val="0"/>
              </a:spcAft>
              <a:buSzPts val="1300"/>
              <a:buFont typeface="Lato"/>
              <a:buChar char="●"/>
            </a:pPr>
            <a:r>
              <a:rPr lang="en-GB" sz="1300">
                <a:latin typeface="Lato"/>
                <a:ea typeface="Lato"/>
                <a:cs typeface="Lato"/>
                <a:sym typeface="Lato"/>
              </a:rPr>
              <a:t>Pad content to fixed size</a:t>
            </a:r>
            <a:endParaRPr sz="1300">
              <a:latin typeface="Lato"/>
              <a:ea typeface="Lato"/>
              <a:cs typeface="Lato"/>
              <a:sym typeface="Lato"/>
            </a:endParaRPr>
          </a:p>
          <a:p>
            <a:pPr indent="-311150" lvl="0" marL="457200" rtl="0" algn="l">
              <a:lnSpc>
                <a:spcPct val="115000"/>
              </a:lnSpc>
              <a:spcBef>
                <a:spcPts val="0"/>
              </a:spcBef>
              <a:spcAft>
                <a:spcPts val="0"/>
              </a:spcAft>
              <a:buSzPts val="1300"/>
              <a:buFont typeface="Lato"/>
              <a:buChar char="●"/>
            </a:pPr>
            <a:r>
              <a:rPr lang="en-GB" sz="1300">
                <a:latin typeface="Lato"/>
                <a:ea typeface="Lato"/>
                <a:cs typeface="Lato"/>
                <a:sym typeface="Lato"/>
              </a:rPr>
              <a:t>Signs contents that is required to be sent over with sender’s private key (sPrK)</a:t>
            </a:r>
            <a:endParaRPr sz="1300">
              <a:latin typeface="Lato"/>
              <a:ea typeface="Lato"/>
              <a:cs typeface="Lato"/>
              <a:sym typeface="Lato"/>
            </a:endParaRPr>
          </a:p>
          <a:p>
            <a:pPr indent="-311150" lvl="0" marL="457200" rtl="0" algn="l">
              <a:lnSpc>
                <a:spcPct val="115000"/>
              </a:lnSpc>
              <a:spcBef>
                <a:spcPts val="0"/>
              </a:spcBef>
              <a:spcAft>
                <a:spcPts val="0"/>
              </a:spcAft>
              <a:buSzPts val="1300"/>
              <a:buFont typeface="Lato"/>
              <a:buChar char="●"/>
            </a:pPr>
            <a:r>
              <a:rPr lang="en-GB" sz="1300">
                <a:latin typeface="Lato"/>
                <a:ea typeface="Lato"/>
                <a:cs typeface="Lato"/>
                <a:sym typeface="Lato"/>
              </a:rPr>
              <a:t>Only sender holds the private key, content signed cannot be refute</a:t>
            </a:r>
            <a:endParaRPr sz="1300">
              <a:latin typeface="Lato"/>
              <a:ea typeface="Lato"/>
              <a:cs typeface="Lato"/>
              <a:sym typeface="Lato"/>
            </a:endParaRPr>
          </a:p>
        </p:txBody>
      </p:sp>
      <p:sp>
        <p:nvSpPr>
          <p:cNvPr id="466" name="Google Shape;466;p42"/>
          <p:cNvSpPr txBox="1"/>
          <p:nvPr/>
        </p:nvSpPr>
        <p:spPr>
          <a:xfrm>
            <a:off x="4752000" y="2712275"/>
            <a:ext cx="4203900" cy="96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Verify Signature (ECdsa-verify)</a:t>
            </a:r>
            <a:endParaRPr sz="1500">
              <a:latin typeface="Lato"/>
              <a:ea typeface="Lato"/>
              <a:cs typeface="Lato"/>
              <a:sym typeface="Lato"/>
            </a:endParaRPr>
          </a:p>
          <a:p>
            <a:pPr indent="-311150" lvl="0" marL="457200" rtl="0" algn="l">
              <a:lnSpc>
                <a:spcPct val="115000"/>
              </a:lnSpc>
              <a:spcBef>
                <a:spcPts val="1000"/>
              </a:spcBef>
              <a:spcAft>
                <a:spcPts val="0"/>
              </a:spcAft>
              <a:buSzPts val="1300"/>
              <a:buFont typeface="Lato"/>
              <a:buChar char="●"/>
            </a:pPr>
            <a:r>
              <a:rPr lang="en-GB" sz="1300">
                <a:latin typeface="Lato"/>
                <a:ea typeface="Lato"/>
                <a:cs typeface="Lato"/>
                <a:sym typeface="Lato"/>
              </a:rPr>
              <a:t>V</a:t>
            </a:r>
            <a:r>
              <a:rPr lang="en-GB" sz="1300">
                <a:latin typeface="Lato"/>
                <a:ea typeface="Lato"/>
                <a:cs typeface="Lato"/>
                <a:sym typeface="Lato"/>
              </a:rPr>
              <a:t>erify the signature with the content and sender’s public key (sPK)</a:t>
            </a:r>
            <a:endParaRPr sz="1300">
              <a:latin typeface="Lato"/>
              <a:ea typeface="Lato"/>
              <a:cs typeface="Lato"/>
              <a:sym typeface="Lato"/>
            </a:endParaRPr>
          </a:p>
        </p:txBody>
      </p:sp>
      <p:sp>
        <p:nvSpPr>
          <p:cNvPr id="467" name="Google Shape;467;p42"/>
          <p:cNvSpPr txBox="1"/>
          <p:nvPr/>
        </p:nvSpPr>
        <p:spPr>
          <a:xfrm>
            <a:off x="5149350" y="3594738"/>
            <a:ext cx="3337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300">
                <a:latin typeface="Lato"/>
                <a:ea typeface="Lato"/>
                <a:cs typeface="Lato"/>
                <a:sym typeface="Lato"/>
              </a:rPr>
              <a:t>verify = ECdsa(SC, sPK)</a:t>
            </a:r>
            <a:endParaRPr i="1" sz="1300">
              <a:latin typeface="Lato"/>
              <a:ea typeface="Lato"/>
              <a:cs typeface="Lato"/>
              <a:sym typeface="Lato"/>
            </a:endParaRPr>
          </a:p>
        </p:txBody>
      </p:sp>
      <p:pic>
        <p:nvPicPr>
          <p:cNvPr id="468" name="Google Shape;468;p42"/>
          <p:cNvPicPr preferRelativeResize="0"/>
          <p:nvPr/>
        </p:nvPicPr>
        <p:blipFill>
          <a:blip r:embed="rId4">
            <a:alphaModFix/>
          </a:blip>
          <a:stretch>
            <a:fillRect/>
          </a:stretch>
        </p:blipFill>
        <p:spPr>
          <a:xfrm>
            <a:off x="5952123" y="4050088"/>
            <a:ext cx="1629975" cy="585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3"/>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3"/>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ECIES</a:t>
            </a:r>
            <a:endParaRPr sz="2400"/>
          </a:p>
          <a:p>
            <a:pPr indent="0" lvl="0" marL="0" rtl="0" algn="ctr">
              <a:spcBef>
                <a:spcPts val="0"/>
              </a:spcBef>
              <a:spcAft>
                <a:spcPts val="0"/>
              </a:spcAft>
              <a:buNone/>
            </a:pPr>
            <a:r>
              <a:rPr lang="en-GB" sz="2400"/>
              <a:t>(Confidentiality)</a:t>
            </a:r>
            <a:endParaRPr sz="2400"/>
          </a:p>
        </p:txBody>
      </p:sp>
      <p:sp>
        <p:nvSpPr>
          <p:cNvPr id="475" name="Google Shape;475;p43"/>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43"/>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477" name="Google Shape;477;p43"/>
          <p:cNvSpPr txBox="1"/>
          <p:nvPr/>
        </p:nvSpPr>
        <p:spPr>
          <a:xfrm>
            <a:off x="4798125" y="469650"/>
            <a:ext cx="4157700" cy="429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GB" sz="1500" u="sng">
                <a:latin typeface="Lato"/>
                <a:ea typeface="Lato"/>
                <a:cs typeface="Lato"/>
                <a:sym typeface="Lato"/>
              </a:rPr>
              <a:t>Confidentiality </a:t>
            </a:r>
            <a:r>
              <a:rPr b="1" lang="en-GB" sz="1500">
                <a:latin typeface="Lato"/>
                <a:ea typeface="Lato"/>
                <a:cs typeface="Lato"/>
                <a:sym typeface="Lato"/>
              </a:rPr>
              <a:t>via ECIES-scheme</a:t>
            </a:r>
            <a:endParaRPr b="1" sz="1500">
              <a:latin typeface="Lato"/>
              <a:ea typeface="Lato"/>
              <a:cs typeface="Lato"/>
              <a:sym typeface="Lato"/>
            </a:endParaRPr>
          </a:p>
          <a:p>
            <a:pPr indent="0" lvl="0" marL="0" rtl="0" algn="l">
              <a:lnSpc>
                <a:spcPct val="115000"/>
              </a:lnSpc>
              <a:spcBef>
                <a:spcPts val="1000"/>
              </a:spcBef>
              <a:spcAft>
                <a:spcPts val="0"/>
              </a:spcAft>
              <a:buNone/>
            </a:pPr>
            <a:r>
              <a:rPr lang="en-GB" sz="1300">
                <a:latin typeface="Lato"/>
                <a:ea typeface="Lato"/>
                <a:cs typeface="Lato"/>
                <a:sym typeface="Lato"/>
              </a:rPr>
              <a:t>Cryptochat uses Asymmetric Encryption based off a</a:t>
            </a:r>
            <a:r>
              <a:rPr b="1" i="1" lang="en-GB" sz="1300">
                <a:latin typeface="Lato"/>
                <a:ea typeface="Lato"/>
                <a:cs typeface="Lato"/>
                <a:sym typeface="Lato"/>
              </a:rPr>
              <a:t> trapdoor function characteristic</a:t>
            </a:r>
            <a:r>
              <a:rPr lang="en-GB" sz="1300">
                <a:latin typeface="Lato"/>
                <a:ea typeface="Lato"/>
                <a:cs typeface="Lato"/>
                <a:sym typeface="Lato"/>
              </a:rPr>
              <a:t>, </a:t>
            </a:r>
            <a:r>
              <a:rPr b="1" i="1" lang="en-GB" sz="1300">
                <a:latin typeface="Lato"/>
                <a:ea typeface="Lato"/>
                <a:cs typeface="Lato"/>
                <a:sym typeface="Lato"/>
              </a:rPr>
              <a:t>by creating values that is easy to produce in one direction but difficult to be reversed</a:t>
            </a:r>
            <a:endParaRPr b="1" i="1" sz="1300">
              <a:latin typeface="Lato"/>
              <a:ea typeface="Lato"/>
              <a:cs typeface="Lato"/>
              <a:sym typeface="Lato"/>
            </a:endParaRPr>
          </a:p>
          <a:p>
            <a:pPr indent="0" lvl="0" marL="0" rtl="0" algn="l">
              <a:lnSpc>
                <a:spcPct val="115000"/>
              </a:lnSpc>
              <a:spcBef>
                <a:spcPts val="1000"/>
              </a:spcBef>
              <a:spcAft>
                <a:spcPts val="0"/>
              </a:spcAft>
              <a:buNone/>
            </a:pPr>
            <a:r>
              <a:rPr lang="en-GB" sz="1300">
                <a:latin typeface="Lato"/>
                <a:ea typeface="Lato"/>
                <a:cs typeface="Lato"/>
                <a:sym typeface="Lato"/>
              </a:rPr>
              <a:t>It</a:t>
            </a:r>
            <a:r>
              <a:rPr b="1" i="1" lang="en-GB" sz="1300">
                <a:latin typeface="Lato"/>
                <a:ea typeface="Lato"/>
                <a:cs typeface="Lato"/>
                <a:sym typeface="Lato"/>
              </a:rPr>
              <a:t> </a:t>
            </a:r>
            <a:r>
              <a:rPr lang="en-GB" sz="1300">
                <a:latin typeface="Lato"/>
                <a:ea typeface="Lato"/>
                <a:cs typeface="Lato"/>
                <a:sym typeface="Lato"/>
              </a:rPr>
              <a:t>is implemented based off a hybrid encryption scheme standardized under crypto standards (ECIES) - SECG SEC-1, ISO/IEC 18033-2, IEEE 1363a and ANSI X9.63</a:t>
            </a:r>
            <a:endParaRPr sz="1300">
              <a:latin typeface="Lato"/>
              <a:ea typeface="Lato"/>
              <a:cs typeface="Lato"/>
              <a:sym typeface="Lato"/>
            </a:endParaRPr>
          </a:p>
          <a:p>
            <a:pPr indent="0" lvl="0" marL="0" rtl="0" algn="l">
              <a:lnSpc>
                <a:spcPct val="115000"/>
              </a:lnSpc>
              <a:spcBef>
                <a:spcPts val="1000"/>
              </a:spcBef>
              <a:spcAft>
                <a:spcPts val="0"/>
              </a:spcAft>
              <a:buNone/>
            </a:pPr>
            <a:r>
              <a:rPr lang="en-GB" sz="1300">
                <a:latin typeface="Lato"/>
                <a:ea typeface="Lato"/>
                <a:cs typeface="Lato"/>
                <a:sym typeface="Lato"/>
              </a:rPr>
              <a:t>It produces an ephemeral key that will perform ECDH to generate the shared secret with recipient public key which will use different components of the shared secret K to perform an AES-CBC encryption. Even though it seems to be using a symmetric encryption, on a higher level, the recipient private key is still required to decrypt the message with the ephemeral public key, therefore compromising speed while offering higher security with PKI.</a:t>
            </a:r>
            <a:endParaRPr sz="1300">
              <a:latin typeface="Lato"/>
              <a:ea typeface="Lato"/>
              <a:cs typeface="Lato"/>
              <a:sym typeface="Lato"/>
            </a:endParaRPr>
          </a:p>
          <a:p>
            <a:pPr indent="0" lvl="0" marL="0" rtl="0" algn="l">
              <a:lnSpc>
                <a:spcPct val="115000"/>
              </a:lnSpc>
              <a:spcBef>
                <a:spcPts val="1000"/>
              </a:spcBef>
              <a:spcAft>
                <a:spcPts val="0"/>
              </a:spcAft>
              <a:buNone/>
            </a:pPr>
            <a:r>
              <a:t/>
            </a:r>
            <a:endParaRPr sz="1300">
              <a:latin typeface="Lato"/>
              <a:ea typeface="Lato"/>
              <a:cs typeface="Lato"/>
              <a:sym typeface="Lato"/>
            </a:endParaRPr>
          </a:p>
          <a:p>
            <a:pPr indent="0" lvl="0" marL="0" rtl="0" algn="l">
              <a:lnSpc>
                <a:spcPct val="115000"/>
              </a:lnSpc>
              <a:spcBef>
                <a:spcPts val="1000"/>
              </a:spcBef>
              <a:spcAft>
                <a:spcPts val="0"/>
              </a:spcAft>
              <a:buNone/>
            </a:pPr>
            <a:r>
              <a:t/>
            </a:r>
            <a:endParaRPr sz="1300">
              <a:latin typeface="Lato"/>
              <a:ea typeface="Lato"/>
              <a:cs typeface="Lato"/>
              <a:sym typeface="Lato"/>
            </a:endParaRPr>
          </a:p>
          <a:p>
            <a:pPr indent="0" lvl="0" marL="0" rtl="0" algn="l">
              <a:lnSpc>
                <a:spcPct val="115000"/>
              </a:lnSpc>
              <a:spcBef>
                <a:spcPts val="1000"/>
              </a:spcBef>
              <a:spcAft>
                <a:spcPts val="0"/>
              </a:spcAft>
              <a:buNone/>
            </a:pPr>
            <a:br>
              <a:rPr lang="en-GB" sz="1300">
                <a:latin typeface="Lato"/>
                <a:ea typeface="Lato"/>
                <a:cs typeface="Lato"/>
                <a:sym typeface="Lato"/>
              </a:rPr>
            </a:br>
            <a:endParaRPr sz="1300">
              <a:latin typeface="Lato"/>
              <a:ea typeface="Lato"/>
              <a:cs typeface="Lato"/>
              <a:sym typeface="Lato"/>
            </a:endParaRPr>
          </a:p>
          <a:p>
            <a:pPr indent="0" lvl="0" marL="0" rtl="0" algn="l">
              <a:lnSpc>
                <a:spcPct val="115000"/>
              </a:lnSpc>
              <a:spcBef>
                <a:spcPts val="1000"/>
              </a:spcBef>
              <a:spcAft>
                <a:spcPts val="0"/>
              </a:spcAft>
              <a:buNone/>
            </a:pPr>
            <a:r>
              <a:t/>
            </a:r>
            <a:endParaRPr sz="1300">
              <a:latin typeface="Lato"/>
              <a:ea typeface="Lato"/>
              <a:cs typeface="Lato"/>
              <a:sym typeface="Lato"/>
            </a:endParaRPr>
          </a:p>
          <a:p>
            <a:pPr indent="0" lvl="0" marL="0" rtl="0" algn="l">
              <a:lnSpc>
                <a:spcPct val="115000"/>
              </a:lnSpc>
              <a:spcBef>
                <a:spcPts val="1000"/>
              </a:spcBef>
              <a:spcAft>
                <a:spcPts val="0"/>
              </a:spcAft>
              <a:buNone/>
            </a:pPr>
            <a:r>
              <a:t/>
            </a:r>
            <a:endParaRPr sz="1300">
              <a:latin typeface="Lato"/>
              <a:ea typeface="Lato"/>
              <a:cs typeface="Lato"/>
              <a:sym typeface="Lato"/>
            </a:endParaRPr>
          </a:p>
          <a:p>
            <a:pPr indent="0" lvl="0" marL="0" rtl="0" algn="l">
              <a:lnSpc>
                <a:spcPct val="115000"/>
              </a:lnSpc>
              <a:spcBef>
                <a:spcPts val="1000"/>
              </a:spcBef>
              <a:spcAft>
                <a:spcPts val="1000"/>
              </a:spcAft>
              <a:buNone/>
            </a:pPr>
            <a:r>
              <a:t/>
            </a:r>
            <a:endParaRPr sz="13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4"/>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4"/>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ECIES</a:t>
            </a:r>
            <a:endParaRPr sz="2400"/>
          </a:p>
          <a:p>
            <a:pPr indent="0" lvl="0" marL="0" rtl="0" algn="ctr">
              <a:spcBef>
                <a:spcPts val="0"/>
              </a:spcBef>
              <a:spcAft>
                <a:spcPts val="0"/>
              </a:spcAft>
              <a:buNone/>
            </a:pPr>
            <a:r>
              <a:rPr lang="en-GB" sz="2400"/>
              <a:t>(Confidentiality)</a:t>
            </a:r>
            <a:endParaRPr sz="2400"/>
          </a:p>
        </p:txBody>
      </p:sp>
      <p:sp>
        <p:nvSpPr>
          <p:cNvPr id="484" name="Google Shape;484;p44"/>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5" name="Google Shape;485;p44"/>
          <p:cNvPicPr preferRelativeResize="0"/>
          <p:nvPr/>
        </p:nvPicPr>
        <p:blipFill>
          <a:blip r:embed="rId3">
            <a:alphaModFix/>
          </a:blip>
          <a:stretch>
            <a:fillRect/>
          </a:stretch>
        </p:blipFill>
        <p:spPr>
          <a:xfrm>
            <a:off x="8145200" y="-5"/>
            <a:ext cx="846401" cy="477125"/>
          </a:xfrm>
          <a:prstGeom prst="rect">
            <a:avLst/>
          </a:prstGeom>
          <a:noFill/>
          <a:ln>
            <a:noFill/>
          </a:ln>
        </p:spPr>
      </p:pic>
      <p:sp>
        <p:nvSpPr>
          <p:cNvPr id="486" name="Google Shape;486;p44"/>
          <p:cNvSpPr txBox="1"/>
          <p:nvPr/>
        </p:nvSpPr>
        <p:spPr>
          <a:xfrm>
            <a:off x="5092150" y="1609438"/>
            <a:ext cx="3337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300">
                <a:latin typeface="Lato"/>
                <a:ea typeface="Lato"/>
                <a:cs typeface="Lato"/>
                <a:sym typeface="Lato"/>
              </a:rPr>
              <a:t>Let CT = Ciphertext</a:t>
            </a:r>
            <a:endParaRPr i="1" sz="1300">
              <a:latin typeface="Lato"/>
              <a:ea typeface="Lato"/>
              <a:cs typeface="Lato"/>
              <a:sym typeface="Lato"/>
            </a:endParaRPr>
          </a:p>
          <a:p>
            <a:pPr indent="0" lvl="0" marL="0" rtl="0" algn="ctr">
              <a:spcBef>
                <a:spcPts val="0"/>
              </a:spcBef>
              <a:spcAft>
                <a:spcPts val="0"/>
              </a:spcAft>
              <a:buNone/>
            </a:pPr>
            <a:r>
              <a:rPr i="1" lang="en-GB" sz="1300">
                <a:latin typeface="Lato"/>
                <a:ea typeface="Lato"/>
                <a:cs typeface="Lato"/>
                <a:sym typeface="Lato"/>
              </a:rPr>
              <a:t>CT = ECIES-E (content, rPK, ePrK)</a:t>
            </a:r>
            <a:endParaRPr i="1" sz="1300">
              <a:latin typeface="Lato"/>
              <a:ea typeface="Lato"/>
              <a:cs typeface="Lato"/>
              <a:sym typeface="Lato"/>
            </a:endParaRPr>
          </a:p>
        </p:txBody>
      </p:sp>
      <p:sp>
        <p:nvSpPr>
          <p:cNvPr id="487" name="Google Shape;487;p44"/>
          <p:cNvSpPr txBox="1"/>
          <p:nvPr/>
        </p:nvSpPr>
        <p:spPr>
          <a:xfrm>
            <a:off x="4731950" y="582057"/>
            <a:ext cx="4277700" cy="11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Asymmetric Encryption (</a:t>
            </a:r>
            <a:r>
              <a:rPr b="1" lang="en-GB" sz="1500">
                <a:latin typeface="Lato"/>
                <a:ea typeface="Lato"/>
                <a:cs typeface="Lato"/>
                <a:sym typeface="Lato"/>
              </a:rPr>
              <a:t>ECIES</a:t>
            </a:r>
            <a:r>
              <a:rPr b="1" lang="en-GB" sz="1500">
                <a:latin typeface="Lato"/>
                <a:ea typeface="Lato"/>
                <a:cs typeface="Lato"/>
                <a:sym typeface="Lato"/>
              </a:rPr>
              <a:t>)</a:t>
            </a:r>
            <a:endParaRPr sz="1500">
              <a:latin typeface="Lato"/>
              <a:ea typeface="Lato"/>
              <a:cs typeface="Lato"/>
              <a:sym typeface="Lato"/>
            </a:endParaRPr>
          </a:p>
          <a:p>
            <a:pPr indent="-304800" lvl="0" marL="457200" rtl="0" algn="l">
              <a:lnSpc>
                <a:spcPct val="115000"/>
              </a:lnSpc>
              <a:spcBef>
                <a:spcPts val="1000"/>
              </a:spcBef>
              <a:spcAft>
                <a:spcPts val="0"/>
              </a:spcAft>
              <a:buSzPts val="1200"/>
              <a:buFont typeface="Lato"/>
              <a:buChar char="●"/>
            </a:pPr>
            <a:r>
              <a:rPr lang="en-GB" sz="1200">
                <a:latin typeface="Lato"/>
                <a:ea typeface="Lato"/>
                <a:cs typeface="Lato"/>
                <a:sym typeface="Lato"/>
              </a:rPr>
              <a:t>Generate ephemeral public/private keys (ePK, ePrK</a:t>
            </a:r>
            <a:r>
              <a:rPr lang="en-GB" sz="1200">
                <a:latin typeface="Lato"/>
                <a:ea typeface="Lato"/>
                <a:cs typeface="Lato"/>
                <a:sym typeface="Lato"/>
              </a:rPr>
              <a:t>)</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GB" sz="1200">
                <a:latin typeface="Lato"/>
                <a:ea typeface="Lato"/>
                <a:cs typeface="Lato"/>
                <a:sym typeface="Lato"/>
              </a:rPr>
              <a:t>Encrypt other contents that is required to be sent over with receiver’s public key (rPK)</a:t>
            </a:r>
            <a:endParaRPr sz="1200">
              <a:solidFill>
                <a:srgbClr val="595959"/>
              </a:solidFill>
              <a:latin typeface="Lato"/>
              <a:ea typeface="Lato"/>
              <a:cs typeface="Lato"/>
              <a:sym typeface="Lato"/>
            </a:endParaRPr>
          </a:p>
        </p:txBody>
      </p:sp>
      <p:sp>
        <p:nvSpPr>
          <p:cNvPr id="488" name="Google Shape;488;p44"/>
          <p:cNvSpPr txBox="1"/>
          <p:nvPr/>
        </p:nvSpPr>
        <p:spPr>
          <a:xfrm>
            <a:off x="4695850" y="2208538"/>
            <a:ext cx="4203900" cy="98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Asymmetric Decryption (ECIES)</a:t>
            </a:r>
            <a:endParaRPr sz="1500">
              <a:latin typeface="Lato"/>
              <a:ea typeface="Lato"/>
              <a:cs typeface="Lato"/>
              <a:sym typeface="Lato"/>
            </a:endParaRPr>
          </a:p>
          <a:p>
            <a:pPr indent="-304800" lvl="0" marL="457200" rtl="0" algn="l">
              <a:lnSpc>
                <a:spcPct val="115000"/>
              </a:lnSpc>
              <a:spcBef>
                <a:spcPts val="1000"/>
              </a:spcBef>
              <a:spcAft>
                <a:spcPts val="0"/>
              </a:spcAft>
              <a:buSzPts val="1200"/>
              <a:buFont typeface="Lato"/>
              <a:buChar char="●"/>
            </a:pPr>
            <a:r>
              <a:rPr lang="en-GB" sz="1200">
                <a:latin typeface="Lato"/>
                <a:ea typeface="Lato"/>
                <a:cs typeface="Lato"/>
                <a:sym typeface="Lato"/>
              </a:rPr>
              <a:t>Uses ephemeral public key (ePK) and receiver’s private key (rPrK) to decrypt content</a:t>
            </a:r>
            <a:endParaRPr sz="1200">
              <a:solidFill>
                <a:srgbClr val="595959"/>
              </a:solidFill>
              <a:latin typeface="Lato"/>
              <a:ea typeface="Lato"/>
              <a:cs typeface="Lato"/>
              <a:sym typeface="Lato"/>
            </a:endParaRPr>
          </a:p>
        </p:txBody>
      </p:sp>
      <p:sp>
        <p:nvSpPr>
          <p:cNvPr id="489" name="Google Shape;489;p44"/>
          <p:cNvSpPr txBox="1"/>
          <p:nvPr/>
        </p:nvSpPr>
        <p:spPr>
          <a:xfrm>
            <a:off x="5129050" y="3050350"/>
            <a:ext cx="3337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300">
                <a:latin typeface="Lato"/>
                <a:ea typeface="Lato"/>
                <a:cs typeface="Lato"/>
                <a:sym typeface="Lato"/>
              </a:rPr>
              <a:t>Content = ECIES-D (CT, rPrK, ePK)</a:t>
            </a:r>
            <a:endParaRPr i="1" sz="1300">
              <a:latin typeface="Lato"/>
              <a:ea typeface="Lato"/>
              <a:cs typeface="Lato"/>
              <a:sym typeface="Lato"/>
            </a:endParaRPr>
          </a:p>
        </p:txBody>
      </p:sp>
      <p:pic>
        <p:nvPicPr>
          <p:cNvPr id="490" name="Google Shape;490;p44"/>
          <p:cNvPicPr preferRelativeResize="0"/>
          <p:nvPr/>
        </p:nvPicPr>
        <p:blipFill>
          <a:blip r:embed="rId4">
            <a:alphaModFix/>
          </a:blip>
          <a:stretch>
            <a:fillRect/>
          </a:stretch>
        </p:blipFill>
        <p:spPr>
          <a:xfrm>
            <a:off x="5794974" y="3548275"/>
            <a:ext cx="2151650" cy="1098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5"/>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5"/>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7" name="Google Shape;497;p45"/>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498" name="Google Shape;498;p45"/>
          <p:cNvSpPr txBox="1"/>
          <p:nvPr/>
        </p:nvSpPr>
        <p:spPr>
          <a:xfrm>
            <a:off x="4735500" y="595000"/>
            <a:ext cx="4220400" cy="40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Symmetric Encryption in </a:t>
            </a:r>
            <a:r>
              <a:rPr b="1" lang="en-GB" sz="1500">
                <a:latin typeface="Lato"/>
                <a:ea typeface="Lato"/>
                <a:cs typeface="Lato"/>
                <a:sym typeface="Lato"/>
              </a:rPr>
              <a:t>Cryptochat</a:t>
            </a:r>
            <a:br>
              <a:rPr b="1" lang="en-GB" sz="1500">
                <a:latin typeface="Lato"/>
                <a:ea typeface="Lato"/>
                <a:cs typeface="Lato"/>
                <a:sym typeface="Lato"/>
              </a:rPr>
            </a:br>
            <a:endParaRPr sz="1300">
              <a:latin typeface="Lato"/>
              <a:ea typeface="Lato"/>
              <a:cs typeface="Lato"/>
              <a:sym typeface="Lato"/>
            </a:endParaRPr>
          </a:p>
          <a:p>
            <a:pPr indent="0" lvl="0" marL="0" rtl="0" algn="l">
              <a:lnSpc>
                <a:spcPct val="115000"/>
              </a:lnSpc>
              <a:spcBef>
                <a:spcPts val="1000"/>
              </a:spcBef>
              <a:spcAft>
                <a:spcPts val="0"/>
              </a:spcAft>
              <a:buNone/>
            </a:pPr>
            <a:r>
              <a:rPr b="1" lang="en-GB" sz="1300">
                <a:latin typeface="Lato"/>
                <a:ea typeface="Lato"/>
                <a:cs typeface="Lato"/>
                <a:sym typeface="Lato"/>
              </a:rPr>
              <a:t>End-to-End Encryption</a:t>
            </a:r>
            <a:endParaRPr b="1" i="1" sz="1300">
              <a:latin typeface="Lato"/>
              <a:ea typeface="Lato"/>
              <a:cs typeface="Lato"/>
              <a:sym typeface="Lato"/>
            </a:endParaRPr>
          </a:p>
          <a:p>
            <a:pPr indent="-311150" lvl="0" marL="457200" rtl="0" algn="l">
              <a:lnSpc>
                <a:spcPct val="115000"/>
              </a:lnSpc>
              <a:spcBef>
                <a:spcPts val="1000"/>
              </a:spcBef>
              <a:spcAft>
                <a:spcPts val="0"/>
              </a:spcAft>
              <a:buSzPts val="1300"/>
              <a:buFont typeface="Lato"/>
              <a:buChar char="●"/>
            </a:pPr>
            <a:r>
              <a:rPr lang="en-GB" sz="1300">
                <a:latin typeface="Lato"/>
                <a:ea typeface="Lato"/>
                <a:cs typeface="Lato"/>
                <a:sym typeface="Lato"/>
              </a:rPr>
              <a:t>Enable </a:t>
            </a:r>
            <a:r>
              <a:rPr b="1" i="1" lang="en-GB" sz="1300">
                <a:latin typeface="Lato"/>
                <a:ea typeface="Lato"/>
                <a:cs typeface="Lato"/>
                <a:sym typeface="Lato"/>
              </a:rPr>
              <a:t>encryption that occurs across the source and destination</a:t>
            </a:r>
            <a:endParaRPr b="1" i="1" sz="1300">
              <a:latin typeface="Lato"/>
              <a:ea typeface="Lato"/>
              <a:cs typeface="Lato"/>
              <a:sym typeface="Lato"/>
            </a:endParaRPr>
          </a:p>
          <a:p>
            <a:pPr indent="-311150" lvl="0" marL="457200" rtl="0" algn="l">
              <a:lnSpc>
                <a:spcPct val="115000"/>
              </a:lnSpc>
              <a:spcBef>
                <a:spcPts val="0"/>
              </a:spcBef>
              <a:spcAft>
                <a:spcPts val="0"/>
              </a:spcAft>
              <a:buSzPts val="1300"/>
              <a:buFont typeface="Lato"/>
              <a:buChar char="●"/>
            </a:pPr>
            <a:r>
              <a:rPr b="1" i="1" lang="en-GB" sz="1300" u="sng">
                <a:latin typeface="Lato"/>
                <a:ea typeface="Lato"/>
                <a:cs typeface="Lato"/>
                <a:sym typeface="Lato"/>
              </a:rPr>
              <a:t>Confidentiality </a:t>
            </a:r>
            <a:r>
              <a:rPr lang="en-GB" sz="1300">
                <a:latin typeface="Lato"/>
                <a:ea typeface="Lato"/>
                <a:cs typeface="Lato"/>
                <a:sym typeface="Lato"/>
              </a:rPr>
              <a:t>over header and user data</a:t>
            </a:r>
            <a:endParaRPr sz="1300">
              <a:latin typeface="Lato"/>
              <a:ea typeface="Lato"/>
              <a:cs typeface="Lato"/>
              <a:sym typeface="Lato"/>
            </a:endParaRPr>
          </a:p>
          <a:p>
            <a:pPr indent="-311150" lvl="0" marL="457200" rtl="0" algn="l">
              <a:lnSpc>
                <a:spcPct val="115000"/>
              </a:lnSpc>
              <a:spcBef>
                <a:spcPts val="0"/>
              </a:spcBef>
              <a:spcAft>
                <a:spcPts val="0"/>
              </a:spcAft>
              <a:buSzPts val="1300"/>
              <a:buFont typeface="Lato"/>
              <a:buChar char="●"/>
            </a:pPr>
            <a:r>
              <a:rPr b="1" i="1" lang="en-GB" sz="1300">
                <a:latin typeface="Lato"/>
                <a:ea typeface="Lato"/>
                <a:cs typeface="Lato"/>
                <a:sym typeface="Lato"/>
              </a:rPr>
              <a:t>Shared keys</a:t>
            </a:r>
            <a:endParaRPr b="1" i="1" sz="1300">
              <a:latin typeface="Lato"/>
              <a:ea typeface="Lato"/>
              <a:cs typeface="Lato"/>
              <a:sym typeface="Lato"/>
            </a:endParaRPr>
          </a:p>
          <a:p>
            <a:pPr indent="-311150" lvl="0" marL="457200" rtl="0" algn="l">
              <a:lnSpc>
                <a:spcPct val="115000"/>
              </a:lnSpc>
              <a:spcBef>
                <a:spcPts val="0"/>
              </a:spcBef>
              <a:spcAft>
                <a:spcPts val="0"/>
              </a:spcAft>
              <a:buSzPts val="1300"/>
              <a:buFont typeface="Lato"/>
              <a:buChar char="●"/>
            </a:pPr>
            <a:r>
              <a:rPr lang="en-GB" sz="1300">
                <a:latin typeface="Lato"/>
                <a:ea typeface="Lato"/>
                <a:cs typeface="Lato"/>
                <a:sym typeface="Lato"/>
              </a:rPr>
              <a:t>Provide a degree of </a:t>
            </a:r>
            <a:r>
              <a:rPr b="1" i="1" lang="en-GB" sz="1300">
                <a:latin typeface="Lato"/>
                <a:ea typeface="Lato"/>
                <a:cs typeface="Lato"/>
                <a:sym typeface="Lato"/>
              </a:rPr>
              <a:t>user authentication</a:t>
            </a:r>
            <a:r>
              <a:rPr lang="en-GB" sz="1300">
                <a:latin typeface="Lato"/>
                <a:ea typeface="Lato"/>
                <a:cs typeface="Lato"/>
                <a:sym typeface="Lato"/>
              </a:rPr>
              <a:t> security</a:t>
            </a:r>
            <a:endParaRPr sz="1300">
              <a:latin typeface="Lato"/>
              <a:ea typeface="Lato"/>
              <a:cs typeface="Lato"/>
              <a:sym typeface="Lato"/>
            </a:endParaRPr>
          </a:p>
          <a:p>
            <a:pPr indent="0" lvl="0" marL="0" rtl="0" algn="l">
              <a:lnSpc>
                <a:spcPct val="115000"/>
              </a:lnSpc>
              <a:spcBef>
                <a:spcPts val="1000"/>
              </a:spcBef>
              <a:spcAft>
                <a:spcPts val="0"/>
              </a:spcAft>
              <a:buNone/>
            </a:pPr>
            <a:br>
              <a:rPr lang="en-GB" sz="1300">
                <a:latin typeface="Lato"/>
                <a:ea typeface="Lato"/>
                <a:cs typeface="Lato"/>
                <a:sym typeface="Lato"/>
              </a:rPr>
            </a:br>
            <a:r>
              <a:rPr b="1" lang="en-GB" sz="1300">
                <a:latin typeface="Lato"/>
                <a:ea typeface="Lato"/>
                <a:cs typeface="Lato"/>
                <a:sym typeface="Lato"/>
              </a:rPr>
              <a:t>AES 256 Output Feedback (OFB) Mode </a:t>
            </a:r>
            <a:endParaRPr b="1" i="1" sz="1300">
              <a:latin typeface="Lato"/>
              <a:ea typeface="Lato"/>
              <a:cs typeface="Lato"/>
              <a:sym typeface="Lato"/>
            </a:endParaRPr>
          </a:p>
          <a:p>
            <a:pPr indent="-311150" lvl="0" marL="457200" rtl="0" algn="l">
              <a:lnSpc>
                <a:spcPct val="115000"/>
              </a:lnSpc>
              <a:spcBef>
                <a:spcPts val="1000"/>
              </a:spcBef>
              <a:spcAft>
                <a:spcPts val="0"/>
              </a:spcAft>
              <a:buSzPts val="1300"/>
              <a:buFont typeface="Lato"/>
              <a:buChar char="●"/>
            </a:pPr>
            <a:r>
              <a:rPr lang="en-GB" sz="1300">
                <a:latin typeface="Lato"/>
                <a:ea typeface="Lato"/>
                <a:cs typeface="Lato"/>
                <a:sym typeface="Lato"/>
              </a:rPr>
              <a:t>Cryptography </a:t>
            </a:r>
            <a:r>
              <a:rPr b="1" i="1" lang="en-GB" sz="1300">
                <a:latin typeface="Lato"/>
                <a:ea typeface="Lato"/>
                <a:cs typeface="Lato"/>
                <a:sym typeface="Lato"/>
              </a:rPr>
              <a:t>confidentiality </a:t>
            </a:r>
            <a:r>
              <a:rPr lang="en-GB" sz="1300">
                <a:latin typeface="Lato"/>
                <a:ea typeface="Lato"/>
                <a:cs typeface="Lato"/>
                <a:sym typeface="Lato"/>
              </a:rPr>
              <a:t>mode of operation</a:t>
            </a:r>
            <a:endParaRPr sz="1300">
              <a:latin typeface="Lato"/>
              <a:ea typeface="Lato"/>
              <a:cs typeface="Lato"/>
              <a:sym typeface="Lato"/>
            </a:endParaRPr>
          </a:p>
          <a:p>
            <a:pPr indent="-311150" lvl="0" marL="457200" rtl="0" algn="l">
              <a:lnSpc>
                <a:spcPct val="115000"/>
              </a:lnSpc>
              <a:spcBef>
                <a:spcPts val="0"/>
              </a:spcBef>
              <a:spcAft>
                <a:spcPts val="0"/>
              </a:spcAft>
              <a:buSzPts val="1300"/>
              <a:buFont typeface="Lato"/>
              <a:buChar char="●"/>
            </a:pPr>
            <a:r>
              <a:rPr lang="en-GB" sz="1300">
                <a:latin typeface="Lato"/>
                <a:ea typeface="Lato"/>
                <a:cs typeface="Lato"/>
                <a:sym typeface="Lato"/>
              </a:rPr>
              <a:t>Lack of interdependence also means that the algorithm is </a:t>
            </a:r>
            <a:r>
              <a:rPr b="1" i="1" lang="en-GB" sz="1300">
                <a:latin typeface="Lato"/>
                <a:ea typeface="Lato"/>
                <a:cs typeface="Lato"/>
                <a:sym typeface="Lato"/>
              </a:rPr>
              <a:t>tolerant to the loss in data blocks</a:t>
            </a:r>
            <a:endParaRPr b="1" i="1" sz="1300">
              <a:latin typeface="Lato"/>
              <a:ea typeface="Lato"/>
              <a:cs typeface="Lato"/>
              <a:sym typeface="Lato"/>
            </a:endParaRPr>
          </a:p>
          <a:p>
            <a:pPr indent="-311150" lvl="0" marL="457200" marR="101600" rtl="0" algn="l">
              <a:lnSpc>
                <a:spcPct val="115000"/>
              </a:lnSpc>
              <a:spcBef>
                <a:spcPts val="0"/>
              </a:spcBef>
              <a:spcAft>
                <a:spcPts val="0"/>
              </a:spcAft>
              <a:buSzPts val="1300"/>
              <a:buFont typeface="Lato"/>
              <a:buChar char="●"/>
            </a:pPr>
            <a:r>
              <a:rPr b="1" i="1" lang="en-GB" sz="1300">
                <a:highlight>
                  <a:schemeClr val="lt1"/>
                </a:highlight>
                <a:latin typeface="Lato"/>
                <a:ea typeface="Lato"/>
                <a:cs typeface="Lato"/>
                <a:sym typeface="Lato"/>
              </a:rPr>
              <a:t>recursively encrypted IV, nonce</a:t>
            </a:r>
            <a:endParaRPr sz="1300">
              <a:latin typeface="Lato"/>
              <a:ea typeface="Lato"/>
              <a:cs typeface="Lato"/>
              <a:sym typeface="Lato"/>
            </a:endParaRPr>
          </a:p>
          <a:p>
            <a:pPr indent="0" lvl="0" marL="0" rtl="0" algn="l">
              <a:lnSpc>
                <a:spcPct val="115000"/>
              </a:lnSpc>
              <a:spcBef>
                <a:spcPts val="0"/>
              </a:spcBef>
              <a:spcAft>
                <a:spcPts val="1000"/>
              </a:spcAft>
              <a:buNone/>
            </a:pPr>
            <a:r>
              <a:t/>
            </a:r>
            <a:endParaRPr sz="1300">
              <a:latin typeface="Lato"/>
              <a:ea typeface="Lato"/>
              <a:cs typeface="Lato"/>
              <a:sym typeface="Lato"/>
            </a:endParaRPr>
          </a:p>
        </p:txBody>
      </p:sp>
      <p:sp>
        <p:nvSpPr>
          <p:cNvPr id="499" name="Google Shape;499;p45"/>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AES-OFB</a:t>
            </a:r>
            <a:endParaRPr sz="2400"/>
          </a:p>
          <a:p>
            <a:pPr indent="0" lvl="0" marL="0" rtl="0" algn="ctr">
              <a:spcBef>
                <a:spcPts val="0"/>
              </a:spcBef>
              <a:spcAft>
                <a:spcPts val="0"/>
              </a:spcAft>
              <a:buNone/>
            </a:pPr>
            <a:r>
              <a:rPr lang="en-GB" sz="2400"/>
              <a:t>(Confidentiality)</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9"/>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txBox="1"/>
          <p:nvPr>
            <p:ph idx="4294967295" type="body"/>
          </p:nvPr>
        </p:nvSpPr>
        <p:spPr>
          <a:xfrm>
            <a:off x="4735450" y="544100"/>
            <a:ext cx="4254600" cy="40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GB" sz="1400">
                <a:solidFill>
                  <a:srgbClr val="000000"/>
                </a:solidFill>
              </a:rPr>
              <a:t>Communication </a:t>
            </a:r>
            <a:r>
              <a:rPr lang="en-GB" sz="1400">
                <a:solidFill>
                  <a:srgbClr val="000000"/>
                </a:solidFill>
              </a:rPr>
              <a:t>between people, especially regarding to </a:t>
            </a:r>
            <a:r>
              <a:rPr b="1" i="1" lang="en-GB" sz="1400">
                <a:solidFill>
                  <a:srgbClr val="000000"/>
                </a:solidFill>
              </a:rPr>
              <a:t>sensitive information,</a:t>
            </a:r>
            <a:r>
              <a:rPr b="1" lang="en-GB" sz="1400">
                <a:solidFill>
                  <a:srgbClr val="000000"/>
                </a:solidFill>
              </a:rPr>
              <a:t> </a:t>
            </a:r>
            <a:r>
              <a:rPr lang="en-GB" sz="1400">
                <a:solidFill>
                  <a:srgbClr val="000000"/>
                </a:solidFill>
              </a:rPr>
              <a:t>is always a major concern. Thus, users are seeking for a </a:t>
            </a:r>
            <a:r>
              <a:rPr b="1" i="1" lang="en-GB" sz="1400">
                <a:solidFill>
                  <a:srgbClr val="000000"/>
                </a:solidFill>
              </a:rPr>
              <a:t>secure </a:t>
            </a:r>
            <a:r>
              <a:rPr lang="en-GB" sz="1400">
                <a:solidFill>
                  <a:srgbClr val="000000"/>
                </a:solidFill>
              </a:rPr>
              <a:t>with </a:t>
            </a:r>
            <a:r>
              <a:rPr b="1" i="1" lang="en-GB" sz="1400">
                <a:solidFill>
                  <a:srgbClr val="000000"/>
                </a:solidFill>
              </a:rPr>
              <a:t>low overhead cost</a:t>
            </a:r>
            <a:r>
              <a:rPr lang="en-GB" sz="1400">
                <a:solidFill>
                  <a:srgbClr val="000000"/>
                </a:solidFill>
              </a:rPr>
              <a:t> method for a </a:t>
            </a:r>
            <a:r>
              <a:rPr b="1" i="1" lang="en-GB" sz="1400">
                <a:solidFill>
                  <a:srgbClr val="000000"/>
                </a:solidFill>
              </a:rPr>
              <a:t>private </a:t>
            </a:r>
            <a:r>
              <a:rPr lang="en-GB" sz="1400">
                <a:solidFill>
                  <a:srgbClr val="000000"/>
                </a:solidFill>
              </a:rPr>
              <a:t>communication channel that is essential when dealing with sensitive information (</a:t>
            </a:r>
            <a:r>
              <a:rPr b="1" i="1" lang="en-GB" sz="1400">
                <a:solidFill>
                  <a:srgbClr val="000000"/>
                </a:solidFill>
              </a:rPr>
              <a:t>E.g, Business Communication</a:t>
            </a:r>
            <a:r>
              <a:rPr lang="en-GB" sz="1400">
                <a:solidFill>
                  <a:srgbClr val="000000"/>
                </a:solidFill>
              </a:rPr>
              <a:t>). Due to many </a:t>
            </a:r>
            <a:r>
              <a:rPr b="1" i="1" lang="en-GB" sz="1400">
                <a:solidFill>
                  <a:srgbClr val="000000"/>
                </a:solidFill>
              </a:rPr>
              <a:t>possible form of attacks</a:t>
            </a:r>
            <a:r>
              <a:rPr lang="en-GB" sz="1400">
                <a:solidFill>
                  <a:srgbClr val="000000"/>
                </a:solidFill>
              </a:rPr>
              <a:t> on the raise over the internet. For example, the possible risk of a </a:t>
            </a:r>
            <a:r>
              <a:rPr b="1" i="1" lang="en-GB" sz="1400">
                <a:solidFill>
                  <a:srgbClr val="000000"/>
                </a:solidFill>
              </a:rPr>
              <a:t>Man in the middle (MITM) </a:t>
            </a:r>
            <a:r>
              <a:rPr lang="en-GB" sz="1400">
                <a:solidFill>
                  <a:srgbClr val="000000"/>
                </a:solidFill>
              </a:rPr>
              <a:t>attack that could </a:t>
            </a:r>
            <a:r>
              <a:rPr b="1" i="1" lang="en-GB" sz="1400">
                <a:solidFill>
                  <a:srgbClr val="000000"/>
                </a:solidFill>
              </a:rPr>
              <a:t>steal/alter data</a:t>
            </a:r>
            <a:endParaRPr b="1" i="1" sz="1400">
              <a:solidFill>
                <a:srgbClr val="000000"/>
              </a:solidFill>
            </a:endParaRPr>
          </a:p>
          <a:p>
            <a:pPr indent="0" lvl="0" marL="0" rtl="0" algn="l">
              <a:spcBef>
                <a:spcPts val="1600"/>
              </a:spcBef>
              <a:spcAft>
                <a:spcPts val="0"/>
              </a:spcAft>
              <a:buNone/>
            </a:pPr>
            <a:r>
              <a:rPr b="1" i="1" lang="en-GB" sz="1400">
                <a:solidFill>
                  <a:srgbClr val="000000"/>
                </a:solidFill>
              </a:rPr>
              <a:t>What is Cryptochat?</a:t>
            </a:r>
            <a:endParaRPr b="1" i="1" sz="1400">
              <a:solidFill>
                <a:srgbClr val="000000"/>
              </a:solidFill>
            </a:endParaRPr>
          </a:p>
          <a:p>
            <a:pPr indent="-311150" lvl="0" marL="457200" rtl="0" algn="l">
              <a:spcBef>
                <a:spcPts val="1600"/>
              </a:spcBef>
              <a:spcAft>
                <a:spcPts val="0"/>
              </a:spcAft>
              <a:buClr>
                <a:srgbClr val="000000"/>
              </a:buClr>
              <a:buSzPts val="1300"/>
              <a:buChar char="-"/>
            </a:pPr>
            <a:r>
              <a:rPr b="1" lang="en-GB">
                <a:solidFill>
                  <a:srgbClr val="000000"/>
                </a:solidFill>
              </a:rPr>
              <a:t>Decentralized End to End Encrypted (E2EE)</a:t>
            </a:r>
            <a:br>
              <a:rPr b="1" lang="en-GB">
                <a:solidFill>
                  <a:srgbClr val="000000"/>
                </a:solidFill>
              </a:rPr>
            </a:br>
            <a:r>
              <a:rPr b="1" lang="en-GB">
                <a:solidFill>
                  <a:srgbClr val="000000"/>
                </a:solidFill>
              </a:rPr>
              <a:t>Web Chat Application</a:t>
            </a:r>
            <a:endParaRPr b="1">
              <a:solidFill>
                <a:srgbClr val="000000"/>
              </a:solidFill>
            </a:endParaRPr>
          </a:p>
          <a:p>
            <a:pPr indent="-311150" lvl="0" marL="457200" rtl="0" algn="l">
              <a:spcBef>
                <a:spcPts val="0"/>
              </a:spcBef>
              <a:spcAft>
                <a:spcPts val="0"/>
              </a:spcAft>
              <a:buClr>
                <a:srgbClr val="000000"/>
              </a:buClr>
              <a:buSzPts val="1300"/>
              <a:buChar char="-"/>
            </a:pPr>
            <a:r>
              <a:rPr b="1" lang="en-GB">
                <a:solidFill>
                  <a:srgbClr val="000000"/>
                </a:solidFill>
              </a:rPr>
              <a:t>Private and Secure Communication Between 2 Users</a:t>
            </a:r>
            <a:endParaRPr b="1">
              <a:solidFill>
                <a:srgbClr val="000000"/>
              </a:solidFill>
            </a:endParaRPr>
          </a:p>
          <a:p>
            <a:pPr indent="-311150" lvl="0" marL="457200" rtl="0" algn="l">
              <a:spcBef>
                <a:spcPts val="0"/>
              </a:spcBef>
              <a:spcAft>
                <a:spcPts val="0"/>
              </a:spcAft>
              <a:buClr>
                <a:srgbClr val="000000"/>
              </a:buClr>
              <a:buSzPts val="1300"/>
              <a:buChar char="-"/>
            </a:pPr>
            <a:r>
              <a:rPr b="1" lang="en-GB">
                <a:solidFill>
                  <a:srgbClr val="000000"/>
                </a:solidFill>
              </a:rPr>
              <a:t>Confidentiality, Integrity, Authenticity</a:t>
            </a:r>
            <a:endParaRPr b="1">
              <a:solidFill>
                <a:srgbClr val="000000"/>
              </a:solidFill>
            </a:endParaRPr>
          </a:p>
          <a:p>
            <a:pPr indent="0" lvl="0" marL="0" rtl="0" algn="l">
              <a:spcBef>
                <a:spcPts val="1600"/>
              </a:spcBef>
              <a:spcAft>
                <a:spcPts val="0"/>
              </a:spcAft>
              <a:buNone/>
            </a:pPr>
            <a:r>
              <a:t/>
            </a:r>
            <a:endParaRPr b="1" i="1" sz="1400">
              <a:solidFill>
                <a:srgbClr val="000000"/>
              </a:solidFill>
            </a:endParaRPr>
          </a:p>
          <a:p>
            <a:pPr indent="0" lvl="0" marL="0" rtl="0" algn="l">
              <a:spcBef>
                <a:spcPts val="1600"/>
              </a:spcBef>
              <a:spcAft>
                <a:spcPts val="0"/>
              </a:spcAft>
              <a:buNone/>
            </a:pPr>
            <a:r>
              <a:t/>
            </a:r>
            <a:endParaRPr b="1" sz="1400">
              <a:solidFill>
                <a:srgbClr val="000000"/>
              </a:solidFill>
            </a:endParaRPr>
          </a:p>
          <a:p>
            <a:pPr indent="0" lvl="0" marL="0" rtl="0" algn="ctr">
              <a:spcBef>
                <a:spcPts val="1600"/>
              </a:spcBef>
              <a:spcAft>
                <a:spcPts val="1600"/>
              </a:spcAft>
              <a:buNone/>
            </a:pPr>
            <a:r>
              <a:t/>
            </a:r>
            <a:endParaRPr b="1" sz="1400">
              <a:solidFill>
                <a:srgbClr val="000000"/>
              </a:solidFill>
            </a:endParaRPr>
          </a:p>
        </p:txBody>
      </p:sp>
      <p:sp>
        <p:nvSpPr>
          <p:cNvPr id="249" name="Google Shape;249;p19"/>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700"/>
              <a:t>Background</a:t>
            </a:r>
            <a:endParaRPr sz="2700"/>
          </a:p>
        </p:txBody>
      </p:sp>
      <p:sp>
        <p:nvSpPr>
          <p:cNvPr id="250" name="Google Shape;250;p19"/>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19"/>
          <p:cNvPicPr preferRelativeResize="0"/>
          <p:nvPr/>
        </p:nvPicPr>
        <p:blipFill>
          <a:blip r:embed="rId3">
            <a:alphaModFix/>
          </a:blip>
          <a:stretch>
            <a:fillRect/>
          </a:stretch>
        </p:blipFill>
        <p:spPr>
          <a:xfrm>
            <a:off x="8297600" y="-5"/>
            <a:ext cx="846401" cy="477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6"/>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6"/>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AES-OFB</a:t>
            </a:r>
            <a:endParaRPr sz="2400"/>
          </a:p>
          <a:p>
            <a:pPr indent="0" lvl="0" marL="0" rtl="0" algn="ctr">
              <a:spcBef>
                <a:spcPts val="0"/>
              </a:spcBef>
              <a:spcAft>
                <a:spcPts val="0"/>
              </a:spcAft>
              <a:buNone/>
            </a:pPr>
            <a:r>
              <a:rPr lang="en-GB" sz="2400"/>
              <a:t>(Confidentiality)</a:t>
            </a:r>
            <a:endParaRPr sz="2400"/>
          </a:p>
        </p:txBody>
      </p:sp>
      <p:pic>
        <p:nvPicPr>
          <p:cNvPr id="506" name="Google Shape;506;p46"/>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507" name="Google Shape;507;p46"/>
          <p:cNvSpPr txBox="1"/>
          <p:nvPr/>
        </p:nvSpPr>
        <p:spPr>
          <a:xfrm>
            <a:off x="5114475" y="1649250"/>
            <a:ext cx="3553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300">
                <a:latin typeface="Lato"/>
                <a:ea typeface="Lato"/>
                <a:cs typeface="Lato"/>
                <a:sym typeface="Lato"/>
              </a:rPr>
              <a:t>Let CT = Ciphertext,</a:t>
            </a:r>
            <a:endParaRPr i="1" sz="1300">
              <a:latin typeface="Lato"/>
              <a:ea typeface="Lato"/>
              <a:cs typeface="Lato"/>
              <a:sym typeface="Lato"/>
            </a:endParaRPr>
          </a:p>
          <a:p>
            <a:pPr indent="0" lvl="0" marL="0" rtl="0" algn="ctr">
              <a:spcBef>
                <a:spcPts val="0"/>
              </a:spcBef>
              <a:spcAft>
                <a:spcPts val="0"/>
              </a:spcAft>
              <a:buNone/>
            </a:pPr>
            <a:r>
              <a:rPr i="1" lang="en-GB" sz="1300">
                <a:latin typeface="Lato"/>
                <a:ea typeface="Lato"/>
                <a:cs typeface="Lato"/>
                <a:sym typeface="Lato"/>
              </a:rPr>
              <a:t>CT = AES-OFB-E (message, SK, IV)</a:t>
            </a:r>
            <a:endParaRPr i="1" sz="1300">
              <a:latin typeface="Lato"/>
              <a:ea typeface="Lato"/>
              <a:cs typeface="Lato"/>
              <a:sym typeface="Lato"/>
            </a:endParaRPr>
          </a:p>
        </p:txBody>
      </p:sp>
      <p:sp>
        <p:nvSpPr>
          <p:cNvPr id="508" name="Google Shape;508;p46"/>
          <p:cNvSpPr txBox="1"/>
          <p:nvPr/>
        </p:nvSpPr>
        <p:spPr>
          <a:xfrm>
            <a:off x="4863075" y="947125"/>
            <a:ext cx="4056300" cy="70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Symmetric Encryption (AES-OFB)</a:t>
            </a:r>
            <a:endParaRPr sz="1500">
              <a:latin typeface="Lato"/>
              <a:ea typeface="Lato"/>
              <a:cs typeface="Lato"/>
              <a:sym typeface="Lato"/>
            </a:endParaRPr>
          </a:p>
          <a:p>
            <a:pPr indent="-304800" lvl="0" marL="457200" rtl="0" algn="l">
              <a:lnSpc>
                <a:spcPct val="115000"/>
              </a:lnSpc>
              <a:spcBef>
                <a:spcPts val="1000"/>
              </a:spcBef>
              <a:spcAft>
                <a:spcPts val="0"/>
              </a:spcAft>
              <a:buSzPts val="1200"/>
              <a:buFont typeface="Lato"/>
              <a:buChar char="●"/>
            </a:pPr>
            <a:r>
              <a:rPr lang="en-GB" sz="1200">
                <a:latin typeface="Lato"/>
                <a:ea typeface="Lato"/>
                <a:cs typeface="Lato"/>
                <a:sym typeface="Lato"/>
              </a:rPr>
              <a:t>Encrypt message with SK and IV (PRNG)</a:t>
            </a:r>
            <a:endParaRPr>
              <a:solidFill>
                <a:srgbClr val="595959"/>
              </a:solidFill>
              <a:latin typeface="Lato"/>
              <a:ea typeface="Lato"/>
              <a:cs typeface="Lato"/>
              <a:sym typeface="Lato"/>
            </a:endParaRPr>
          </a:p>
          <a:p>
            <a:pPr indent="0" lvl="0" marL="0" rtl="0" algn="l">
              <a:lnSpc>
                <a:spcPct val="115000"/>
              </a:lnSpc>
              <a:spcBef>
                <a:spcPts val="1200"/>
              </a:spcBef>
              <a:spcAft>
                <a:spcPts val="1200"/>
              </a:spcAft>
              <a:buNone/>
            </a:pPr>
            <a:r>
              <a:t/>
            </a:r>
            <a:endParaRPr>
              <a:solidFill>
                <a:srgbClr val="595959"/>
              </a:solidFill>
              <a:latin typeface="Lato"/>
              <a:ea typeface="Lato"/>
              <a:cs typeface="Lato"/>
              <a:sym typeface="Lato"/>
            </a:endParaRPr>
          </a:p>
        </p:txBody>
      </p:sp>
      <p:sp>
        <p:nvSpPr>
          <p:cNvPr id="509" name="Google Shape;509;p46"/>
          <p:cNvSpPr txBox="1"/>
          <p:nvPr/>
        </p:nvSpPr>
        <p:spPr>
          <a:xfrm>
            <a:off x="4863075" y="2405430"/>
            <a:ext cx="4056300" cy="98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Symmetric Decryption (AES-OFB)</a:t>
            </a:r>
            <a:endParaRPr sz="1500">
              <a:latin typeface="Lato"/>
              <a:ea typeface="Lato"/>
              <a:cs typeface="Lato"/>
              <a:sym typeface="Lato"/>
            </a:endParaRPr>
          </a:p>
          <a:p>
            <a:pPr indent="-304800" lvl="0" marL="457200" rtl="0" algn="l">
              <a:lnSpc>
                <a:spcPct val="115000"/>
              </a:lnSpc>
              <a:spcBef>
                <a:spcPts val="1000"/>
              </a:spcBef>
              <a:spcAft>
                <a:spcPts val="0"/>
              </a:spcAft>
              <a:buSzPts val="1200"/>
              <a:buFont typeface="Lato"/>
              <a:buChar char="●"/>
            </a:pPr>
            <a:r>
              <a:rPr lang="en-GB" sz="1200">
                <a:latin typeface="Lato"/>
                <a:ea typeface="Lato"/>
                <a:cs typeface="Lato"/>
                <a:sym typeface="Lato"/>
              </a:rPr>
              <a:t>Decrypt </a:t>
            </a:r>
            <a:r>
              <a:rPr lang="en-GB" sz="1200">
                <a:latin typeface="Lato"/>
                <a:ea typeface="Lato"/>
                <a:cs typeface="Lato"/>
                <a:sym typeface="Lato"/>
              </a:rPr>
              <a:t>message with SK and IV </a:t>
            </a:r>
            <a:endParaRPr>
              <a:solidFill>
                <a:srgbClr val="595959"/>
              </a:solidFill>
              <a:latin typeface="Lato"/>
              <a:ea typeface="Lato"/>
              <a:cs typeface="Lato"/>
              <a:sym typeface="Lato"/>
            </a:endParaRPr>
          </a:p>
          <a:p>
            <a:pPr indent="0" lvl="0" marL="0" rtl="0" algn="l">
              <a:lnSpc>
                <a:spcPct val="115000"/>
              </a:lnSpc>
              <a:spcBef>
                <a:spcPts val="1200"/>
              </a:spcBef>
              <a:spcAft>
                <a:spcPts val="1200"/>
              </a:spcAft>
              <a:buNone/>
            </a:pPr>
            <a:r>
              <a:t/>
            </a:r>
            <a:endParaRPr>
              <a:solidFill>
                <a:srgbClr val="595959"/>
              </a:solidFill>
              <a:latin typeface="Lato"/>
              <a:ea typeface="Lato"/>
              <a:cs typeface="Lato"/>
              <a:sym typeface="Lato"/>
            </a:endParaRPr>
          </a:p>
        </p:txBody>
      </p:sp>
      <p:sp>
        <p:nvSpPr>
          <p:cNvPr id="510" name="Google Shape;510;p46"/>
          <p:cNvSpPr txBox="1"/>
          <p:nvPr/>
        </p:nvSpPr>
        <p:spPr>
          <a:xfrm>
            <a:off x="5114475" y="3082875"/>
            <a:ext cx="3553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300">
                <a:latin typeface="Lato"/>
                <a:ea typeface="Lato"/>
                <a:cs typeface="Lato"/>
                <a:sym typeface="Lato"/>
              </a:rPr>
              <a:t>message</a:t>
            </a:r>
            <a:r>
              <a:rPr i="1" lang="en-GB" sz="1300">
                <a:latin typeface="Lato"/>
                <a:ea typeface="Lato"/>
                <a:cs typeface="Lato"/>
                <a:sym typeface="Lato"/>
              </a:rPr>
              <a:t> = AES-OFB-D (CT, SK,  IV)</a:t>
            </a:r>
            <a:endParaRPr i="1" sz="1300">
              <a:latin typeface="Lato"/>
              <a:ea typeface="Lato"/>
              <a:cs typeface="Lato"/>
              <a:sym typeface="Lato"/>
            </a:endParaRPr>
          </a:p>
        </p:txBody>
      </p:sp>
      <p:sp>
        <p:nvSpPr>
          <p:cNvPr id="511" name="Google Shape;511;p46"/>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2" name="Google Shape;512;p46"/>
          <p:cNvPicPr preferRelativeResize="0"/>
          <p:nvPr/>
        </p:nvPicPr>
        <p:blipFill>
          <a:blip r:embed="rId4">
            <a:alphaModFix/>
          </a:blip>
          <a:stretch>
            <a:fillRect/>
          </a:stretch>
        </p:blipFill>
        <p:spPr>
          <a:xfrm>
            <a:off x="5673161" y="3559712"/>
            <a:ext cx="2436127" cy="884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7"/>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7"/>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HMAC-</a:t>
            </a:r>
            <a:r>
              <a:rPr lang="en-GB" sz="2400"/>
              <a:t>SHA</a:t>
            </a:r>
            <a:r>
              <a:rPr lang="en-GB" sz="2400"/>
              <a:t>256</a:t>
            </a:r>
            <a:endParaRPr sz="2400"/>
          </a:p>
          <a:p>
            <a:pPr indent="0" lvl="0" marL="0" rtl="0" algn="ctr">
              <a:spcBef>
                <a:spcPts val="0"/>
              </a:spcBef>
              <a:spcAft>
                <a:spcPts val="0"/>
              </a:spcAft>
              <a:buNone/>
            </a:pPr>
            <a:r>
              <a:rPr lang="en-GB" sz="2400"/>
              <a:t>(Integrity)</a:t>
            </a:r>
            <a:endParaRPr sz="2400"/>
          </a:p>
        </p:txBody>
      </p:sp>
      <p:sp>
        <p:nvSpPr>
          <p:cNvPr id="519" name="Google Shape;519;p47"/>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0" name="Google Shape;520;p47"/>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521" name="Google Shape;521;p47"/>
          <p:cNvSpPr txBox="1"/>
          <p:nvPr/>
        </p:nvSpPr>
        <p:spPr>
          <a:xfrm>
            <a:off x="4786500" y="1030363"/>
            <a:ext cx="4169400" cy="301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Message Integrity</a:t>
            </a:r>
            <a:r>
              <a:rPr b="1" lang="en-GB" sz="1500">
                <a:latin typeface="Lato"/>
                <a:ea typeface="Lato"/>
                <a:cs typeface="Lato"/>
                <a:sym typeface="Lato"/>
              </a:rPr>
              <a:t> </a:t>
            </a:r>
            <a:endParaRPr b="1" sz="1500">
              <a:latin typeface="Lato"/>
              <a:ea typeface="Lato"/>
              <a:cs typeface="Lato"/>
              <a:sym typeface="Lato"/>
            </a:endParaRPr>
          </a:p>
          <a:p>
            <a:pPr indent="0" lvl="0" marL="0" rtl="0" algn="l">
              <a:lnSpc>
                <a:spcPct val="115000"/>
              </a:lnSpc>
              <a:spcBef>
                <a:spcPts val="1000"/>
              </a:spcBef>
              <a:spcAft>
                <a:spcPts val="0"/>
              </a:spcAft>
              <a:buNone/>
            </a:pPr>
            <a:r>
              <a:t/>
            </a:r>
            <a:endParaRPr sz="900">
              <a:highlight>
                <a:srgbClr val="EDEBE9"/>
              </a:highlight>
            </a:endParaRPr>
          </a:p>
          <a:p>
            <a:pPr indent="0" lvl="0" marL="0" marR="0" rtl="0" algn="l">
              <a:lnSpc>
                <a:spcPct val="115000"/>
              </a:lnSpc>
              <a:spcBef>
                <a:spcPts val="0"/>
              </a:spcBef>
              <a:spcAft>
                <a:spcPts val="0"/>
              </a:spcAft>
              <a:buNone/>
            </a:pPr>
            <a:r>
              <a:rPr b="1" i="1" lang="en-GB" sz="1300">
                <a:latin typeface="Lato"/>
                <a:ea typeface="Lato"/>
                <a:cs typeface="Lato"/>
                <a:sym typeface="Lato"/>
              </a:rPr>
              <a:t>Cryptochat </a:t>
            </a:r>
            <a:r>
              <a:rPr lang="en-GB" sz="1300">
                <a:latin typeface="Lato"/>
                <a:ea typeface="Lato"/>
                <a:cs typeface="Lato"/>
                <a:sym typeface="Lato"/>
              </a:rPr>
              <a:t>enforces Hash-based Message Authentication Code (HMAC) using the SHA256 hash function </a:t>
            </a:r>
            <a:r>
              <a:rPr b="1" i="1" lang="en-GB" sz="1300">
                <a:latin typeface="Lato"/>
                <a:ea typeface="Lato"/>
                <a:cs typeface="Lato"/>
                <a:sym typeface="Lato"/>
              </a:rPr>
              <a:t>after the 1st symmetric encryption</a:t>
            </a:r>
            <a:r>
              <a:rPr lang="en-GB" sz="1300">
                <a:latin typeface="Lato"/>
                <a:ea typeface="Lato"/>
                <a:cs typeface="Lato"/>
                <a:sym typeface="Lato"/>
              </a:rPr>
              <a:t>, appended with the recipient ID to ensure </a:t>
            </a:r>
            <a:r>
              <a:rPr b="1" i="1" lang="en-GB" sz="1300">
                <a:latin typeface="Lato"/>
                <a:ea typeface="Lato"/>
                <a:cs typeface="Lato"/>
                <a:sym typeface="Lato"/>
              </a:rPr>
              <a:t>message integrity</a:t>
            </a:r>
            <a:r>
              <a:rPr lang="en-GB" sz="1300">
                <a:latin typeface="Lato"/>
                <a:ea typeface="Lato"/>
                <a:cs typeface="Lato"/>
                <a:sym typeface="Lato"/>
              </a:rPr>
              <a:t> and </a:t>
            </a:r>
            <a:r>
              <a:rPr b="1" i="1" lang="en-GB" sz="1300">
                <a:latin typeface="Lato"/>
                <a:ea typeface="Lato"/>
                <a:cs typeface="Lato"/>
                <a:sym typeface="Lato"/>
              </a:rPr>
              <a:t>prevent replay attack</a:t>
            </a:r>
            <a:endParaRPr b="1" i="1" sz="1300">
              <a:latin typeface="Lato"/>
              <a:ea typeface="Lato"/>
              <a:cs typeface="Lato"/>
              <a:sym typeface="Lato"/>
            </a:endParaRPr>
          </a:p>
          <a:p>
            <a:pPr indent="0" lvl="0" marL="0" marR="0" rtl="0" algn="l">
              <a:lnSpc>
                <a:spcPct val="115000"/>
              </a:lnSpc>
              <a:spcBef>
                <a:spcPts val="1000"/>
              </a:spcBef>
              <a:spcAft>
                <a:spcPts val="0"/>
              </a:spcAft>
              <a:buNone/>
            </a:pPr>
            <a:r>
              <a:rPr lang="en-GB" sz="1300">
                <a:latin typeface="Lato"/>
                <a:ea typeface="Lato"/>
                <a:cs typeface="Lato"/>
                <a:sym typeface="Lato"/>
              </a:rPr>
              <a:t>Similar to digital signatures where:​</a:t>
            </a:r>
            <a:endParaRPr sz="1300">
              <a:latin typeface="Lato"/>
              <a:ea typeface="Lato"/>
              <a:cs typeface="Lato"/>
              <a:sym typeface="Lato"/>
            </a:endParaRPr>
          </a:p>
          <a:p>
            <a:pPr indent="-311150" lvl="0" marL="457200" marR="0" rtl="0" algn="l">
              <a:lnSpc>
                <a:spcPct val="115000"/>
              </a:lnSpc>
              <a:spcBef>
                <a:spcPts val="1000"/>
              </a:spcBef>
              <a:spcAft>
                <a:spcPts val="0"/>
              </a:spcAft>
              <a:buSzPts val="1300"/>
              <a:buFont typeface="Lato"/>
              <a:buChar char="●"/>
            </a:pPr>
            <a:r>
              <a:rPr lang="en-GB" sz="1300">
                <a:latin typeface="Lato"/>
                <a:ea typeface="Lato"/>
                <a:cs typeface="Lato"/>
                <a:sym typeface="Lato"/>
              </a:rPr>
              <a:t>both enforce </a:t>
            </a:r>
            <a:r>
              <a:rPr b="1" i="1" lang="en-GB" sz="1300" u="sng">
                <a:latin typeface="Lato"/>
                <a:ea typeface="Lato"/>
                <a:cs typeface="Lato"/>
                <a:sym typeface="Lato"/>
              </a:rPr>
              <a:t>integrity</a:t>
            </a:r>
            <a:endParaRPr b="1" i="1" sz="1300" u="sng">
              <a:latin typeface="Lato"/>
              <a:ea typeface="Lato"/>
              <a:cs typeface="Lato"/>
              <a:sym typeface="Lato"/>
            </a:endParaRPr>
          </a:p>
          <a:p>
            <a:pPr indent="-311150" lvl="0" marL="457200" marR="0" rtl="0" algn="l">
              <a:lnSpc>
                <a:spcPct val="115000"/>
              </a:lnSpc>
              <a:spcBef>
                <a:spcPts val="0"/>
              </a:spcBef>
              <a:spcAft>
                <a:spcPts val="0"/>
              </a:spcAft>
              <a:buSzPts val="1300"/>
              <a:buFont typeface="Lato"/>
              <a:buChar char="●"/>
            </a:pPr>
            <a:r>
              <a:rPr lang="en-GB" sz="1300">
                <a:latin typeface="Lato"/>
                <a:ea typeface="Lato"/>
                <a:cs typeface="Lato"/>
                <a:sym typeface="Lato"/>
              </a:rPr>
              <a:t>both use cryptographic keys</a:t>
            </a:r>
            <a:endParaRPr sz="1300">
              <a:latin typeface="Lato"/>
              <a:ea typeface="Lato"/>
              <a:cs typeface="Lato"/>
              <a:sym typeface="Lato"/>
            </a:endParaRPr>
          </a:p>
          <a:p>
            <a:pPr indent="-311150" lvl="0" marL="457200" marR="0" rtl="0" algn="l">
              <a:lnSpc>
                <a:spcPct val="115000"/>
              </a:lnSpc>
              <a:spcBef>
                <a:spcPts val="0"/>
              </a:spcBef>
              <a:spcAft>
                <a:spcPts val="0"/>
              </a:spcAft>
              <a:buSzPts val="1300"/>
              <a:buFont typeface="Lato"/>
              <a:buChar char="●"/>
            </a:pPr>
            <a:r>
              <a:rPr lang="en-GB" sz="1300">
                <a:latin typeface="Lato"/>
                <a:ea typeface="Lato"/>
                <a:cs typeface="Lato"/>
                <a:sym typeface="Lato"/>
              </a:rPr>
              <a:t>both employ hash functions</a:t>
            </a:r>
            <a:endParaRPr sz="1300">
              <a:latin typeface="Lato"/>
              <a:ea typeface="Lato"/>
              <a:cs typeface="Lato"/>
              <a:sym typeface="Lato"/>
            </a:endParaRPr>
          </a:p>
          <a:p>
            <a:pPr indent="0" lvl="0" marL="0" rtl="0" algn="l">
              <a:lnSpc>
                <a:spcPct val="115000"/>
              </a:lnSpc>
              <a:spcBef>
                <a:spcPts val="1000"/>
              </a:spcBef>
              <a:spcAft>
                <a:spcPts val="0"/>
              </a:spcAft>
              <a:buNone/>
            </a:pPr>
            <a:r>
              <a:t/>
            </a:r>
            <a:endParaRPr sz="1300">
              <a:latin typeface="Lato"/>
              <a:ea typeface="Lato"/>
              <a:cs typeface="Lato"/>
              <a:sym typeface="Lato"/>
            </a:endParaRPr>
          </a:p>
          <a:p>
            <a:pPr indent="0" lvl="0" marL="0" marR="0" rtl="0" algn="l">
              <a:lnSpc>
                <a:spcPct val="115000"/>
              </a:lnSpc>
              <a:spcBef>
                <a:spcPts val="0"/>
              </a:spcBef>
              <a:spcAft>
                <a:spcPts val="0"/>
              </a:spcAft>
              <a:buNone/>
            </a:pPr>
            <a:r>
              <a:t/>
            </a:r>
            <a:endParaRPr sz="700">
              <a:highlight>
                <a:srgbClr val="EDEBE9"/>
              </a:highlight>
            </a:endParaRPr>
          </a:p>
          <a:p>
            <a:pPr indent="0" lvl="0" marL="0" rtl="0" algn="l">
              <a:lnSpc>
                <a:spcPct val="115000"/>
              </a:lnSpc>
              <a:spcBef>
                <a:spcPts val="1000"/>
              </a:spcBef>
              <a:spcAft>
                <a:spcPts val="0"/>
              </a:spcAft>
              <a:buNone/>
            </a:pPr>
            <a:r>
              <a:t/>
            </a:r>
            <a:endParaRPr sz="1300">
              <a:latin typeface="Lato"/>
              <a:ea typeface="Lato"/>
              <a:cs typeface="Lato"/>
              <a:sym typeface="Lato"/>
            </a:endParaRPr>
          </a:p>
          <a:p>
            <a:pPr indent="0" lvl="0" marL="0" rtl="0" algn="l">
              <a:lnSpc>
                <a:spcPct val="115000"/>
              </a:lnSpc>
              <a:spcBef>
                <a:spcPts val="1000"/>
              </a:spcBef>
              <a:spcAft>
                <a:spcPts val="1000"/>
              </a:spcAft>
              <a:buNone/>
            </a:pPr>
            <a:r>
              <a:t/>
            </a:r>
            <a:endParaRPr sz="1300">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8"/>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8"/>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HMAC-SHA256</a:t>
            </a:r>
            <a:endParaRPr sz="2400"/>
          </a:p>
          <a:p>
            <a:pPr indent="0" lvl="0" marL="0" rtl="0" algn="ctr">
              <a:spcBef>
                <a:spcPts val="0"/>
              </a:spcBef>
              <a:spcAft>
                <a:spcPts val="0"/>
              </a:spcAft>
              <a:buNone/>
            </a:pPr>
            <a:r>
              <a:rPr lang="en-GB" sz="2400"/>
              <a:t>(Integrity &amp; Authenticity)</a:t>
            </a:r>
            <a:endParaRPr sz="2400"/>
          </a:p>
        </p:txBody>
      </p:sp>
      <p:sp>
        <p:nvSpPr>
          <p:cNvPr id="528" name="Google Shape;528;p48"/>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9" name="Google Shape;529;p48"/>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530" name="Google Shape;530;p48"/>
          <p:cNvSpPr txBox="1"/>
          <p:nvPr/>
        </p:nvSpPr>
        <p:spPr>
          <a:xfrm>
            <a:off x="4725450" y="1258925"/>
            <a:ext cx="4203900" cy="82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Hashing - HMAC-sha256</a:t>
            </a:r>
            <a:endParaRPr sz="1500">
              <a:latin typeface="Lato"/>
              <a:ea typeface="Lato"/>
              <a:cs typeface="Lato"/>
              <a:sym typeface="Lato"/>
            </a:endParaRPr>
          </a:p>
          <a:p>
            <a:pPr indent="-311150" lvl="0" marL="457200" rtl="0" algn="l">
              <a:lnSpc>
                <a:spcPct val="115000"/>
              </a:lnSpc>
              <a:spcBef>
                <a:spcPts val="1000"/>
              </a:spcBef>
              <a:spcAft>
                <a:spcPts val="0"/>
              </a:spcAft>
              <a:buSzPts val="1300"/>
              <a:buFont typeface="Lato"/>
              <a:buChar char="●"/>
            </a:pPr>
            <a:r>
              <a:rPr lang="en-GB" sz="1300">
                <a:latin typeface="Lato"/>
                <a:ea typeface="Lato"/>
                <a:cs typeface="Lato"/>
                <a:sym typeface="Lato"/>
              </a:rPr>
              <a:t>Passes the Hash key (HK) with content</a:t>
            </a:r>
            <a:endParaRPr sz="13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GB" sz="1300">
                <a:latin typeface="Lato"/>
                <a:ea typeface="Lato"/>
                <a:cs typeface="Lato"/>
                <a:sym typeface="Lato"/>
              </a:rPr>
              <a:t>Uses Encrypt-then-MAC (EtM)</a:t>
            </a:r>
            <a:r>
              <a:rPr lang="en-GB" sz="1200">
                <a:latin typeface="Lato"/>
                <a:ea typeface="Lato"/>
                <a:cs typeface="Lato"/>
                <a:sym typeface="Lato"/>
              </a:rPr>
              <a:t> </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GB" sz="1200">
                <a:latin typeface="Lato"/>
                <a:ea typeface="Lato"/>
                <a:cs typeface="Lato"/>
                <a:sym typeface="Lato"/>
              </a:rPr>
              <a:t>Appended recipient ID with Encrypted Message to prevent replay/interleaving attack</a:t>
            </a:r>
            <a:endParaRPr sz="1200">
              <a:latin typeface="Lato"/>
              <a:ea typeface="Lato"/>
              <a:cs typeface="Lato"/>
              <a:sym typeface="Lato"/>
            </a:endParaRPr>
          </a:p>
        </p:txBody>
      </p:sp>
      <p:pic>
        <p:nvPicPr>
          <p:cNvPr id="531" name="Google Shape;531;p48"/>
          <p:cNvPicPr preferRelativeResize="0"/>
          <p:nvPr/>
        </p:nvPicPr>
        <p:blipFill>
          <a:blip r:embed="rId4">
            <a:alphaModFix/>
          </a:blip>
          <a:stretch>
            <a:fillRect/>
          </a:stretch>
        </p:blipFill>
        <p:spPr>
          <a:xfrm>
            <a:off x="5798400" y="3367146"/>
            <a:ext cx="2058000" cy="1098000"/>
          </a:xfrm>
          <a:prstGeom prst="rect">
            <a:avLst/>
          </a:prstGeom>
          <a:noFill/>
          <a:ln>
            <a:noFill/>
          </a:ln>
        </p:spPr>
      </p:pic>
      <p:pic>
        <p:nvPicPr>
          <p:cNvPr id="532" name="Google Shape;532;p48"/>
          <p:cNvPicPr preferRelativeResize="0"/>
          <p:nvPr/>
        </p:nvPicPr>
        <p:blipFill>
          <a:blip r:embed="rId5">
            <a:alphaModFix/>
          </a:blip>
          <a:stretch>
            <a:fillRect/>
          </a:stretch>
        </p:blipFill>
        <p:spPr>
          <a:xfrm>
            <a:off x="5373025" y="2782150"/>
            <a:ext cx="2908750" cy="585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9"/>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9"/>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CSPRNG</a:t>
            </a:r>
            <a:endParaRPr sz="2400"/>
          </a:p>
          <a:p>
            <a:pPr indent="0" lvl="0" marL="0" rtl="0" algn="ctr">
              <a:spcBef>
                <a:spcPts val="0"/>
              </a:spcBef>
              <a:spcAft>
                <a:spcPts val="0"/>
              </a:spcAft>
              <a:buNone/>
            </a:pPr>
            <a:r>
              <a:rPr lang="en-GB" sz="2400"/>
              <a:t>(Key generation)</a:t>
            </a:r>
            <a:endParaRPr sz="2400"/>
          </a:p>
        </p:txBody>
      </p:sp>
      <p:sp>
        <p:nvSpPr>
          <p:cNvPr id="539" name="Google Shape;539;p49"/>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49"/>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541" name="Google Shape;541;p49"/>
          <p:cNvSpPr txBox="1"/>
          <p:nvPr/>
        </p:nvSpPr>
        <p:spPr>
          <a:xfrm>
            <a:off x="4616400" y="753400"/>
            <a:ext cx="4527600" cy="37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Key Generation</a:t>
            </a:r>
            <a:endParaRPr b="1" sz="1500">
              <a:latin typeface="Lato"/>
              <a:ea typeface="Lato"/>
              <a:cs typeface="Lato"/>
              <a:sym typeface="Lato"/>
            </a:endParaRPr>
          </a:p>
          <a:p>
            <a:pPr indent="0" lvl="0" marL="0" rtl="0" algn="l">
              <a:lnSpc>
                <a:spcPct val="115000"/>
              </a:lnSpc>
              <a:spcBef>
                <a:spcPts val="1000"/>
              </a:spcBef>
              <a:spcAft>
                <a:spcPts val="0"/>
              </a:spcAft>
              <a:buNone/>
            </a:pPr>
            <a:r>
              <a:rPr lang="en-GB" sz="1300">
                <a:latin typeface="Lato"/>
                <a:ea typeface="Lato"/>
                <a:cs typeface="Lato"/>
                <a:sym typeface="Lato"/>
              </a:rPr>
              <a:t>Cryptochat uses the node.js library </a:t>
            </a:r>
            <a:r>
              <a:rPr b="1" i="1" lang="en-GB" sz="1300">
                <a:latin typeface="Lato"/>
                <a:ea typeface="Lato"/>
                <a:cs typeface="Lato"/>
                <a:sym typeface="Lato"/>
              </a:rPr>
              <a:t>crypto.randomBytes(size)</a:t>
            </a:r>
            <a:r>
              <a:rPr lang="en-GB" sz="1300">
                <a:latin typeface="Lato"/>
                <a:ea typeface="Lato"/>
                <a:cs typeface="Lato"/>
                <a:sym typeface="Lato"/>
              </a:rPr>
              <a:t> to generate a cryptographically secure key use for encryption/decryption. </a:t>
            </a:r>
            <a:endParaRPr sz="1300">
              <a:latin typeface="Lato"/>
              <a:ea typeface="Lato"/>
              <a:cs typeface="Lato"/>
              <a:sym typeface="Lato"/>
            </a:endParaRPr>
          </a:p>
          <a:p>
            <a:pPr indent="0" lvl="0" marL="0" rtl="0" algn="l">
              <a:lnSpc>
                <a:spcPct val="115000"/>
              </a:lnSpc>
              <a:spcBef>
                <a:spcPts val="1000"/>
              </a:spcBef>
              <a:spcAft>
                <a:spcPts val="0"/>
              </a:spcAft>
              <a:buNone/>
            </a:pPr>
            <a:r>
              <a:rPr lang="en-GB" sz="1300">
                <a:latin typeface="Lato"/>
                <a:ea typeface="Lato"/>
                <a:cs typeface="Lato"/>
                <a:sym typeface="Lato"/>
              </a:rPr>
              <a:t>Unless using a hardware number number generator, the pseudo-random number generator will take in the seed value from OS-specific source (</a:t>
            </a:r>
            <a:r>
              <a:rPr lang="en-GB" sz="1300" u="sng">
                <a:latin typeface="Lato"/>
                <a:ea typeface="Lato"/>
                <a:cs typeface="Lato"/>
                <a:sym typeface="Lato"/>
              </a:rPr>
              <a:t>/dev/urandom</a:t>
            </a:r>
            <a:r>
              <a:rPr lang="en-GB" sz="1300">
                <a:latin typeface="Lato"/>
                <a:ea typeface="Lato"/>
                <a:cs typeface="Lato"/>
                <a:sym typeface="Lato"/>
              </a:rPr>
              <a:t> for Unix, and </a:t>
            </a:r>
            <a:r>
              <a:rPr lang="en-GB" sz="1300" u="sng">
                <a:latin typeface="Lato"/>
                <a:ea typeface="Lato"/>
                <a:cs typeface="Lato"/>
                <a:sym typeface="Lato"/>
              </a:rPr>
              <a:t>BCryptgenrandom</a:t>
            </a:r>
            <a:r>
              <a:rPr lang="en-GB" sz="1300">
                <a:latin typeface="Lato"/>
                <a:ea typeface="Lato"/>
                <a:cs typeface="Lato"/>
                <a:sym typeface="Lato"/>
              </a:rPr>
              <a:t> for windows) to generate a cryptographically secured number that presumes security by providing backtracking and prediction resistance.</a:t>
            </a:r>
            <a:endParaRPr sz="1300">
              <a:latin typeface="Lato"/>
              <a:ea typeface="Lato"/>
              <a:cs typeface="Lato"/>
              <a:sym typeface="Lato"/>
            </a:endParaRPr>
          </a:p>
          <a:p>
            <a:pPr indent="0" lvl="0" marL="0" rtl="0" algn="l">
              <a:lnSpc>
                <a:spcPct val="115000"/>
              </a:lnSpc>
              <a:spcBef>
                <a:spcPts val="1000"/>
              </a:spcBef>
              <a:spcAft>
                <a:spcPts val="0"/>
              </a:spcAft>
              <a:buNone/>
            </a:pPr>
            <a:r>
              <a:rPr lang="en-GB" sz="1300">
                <a:latin typeface="Lato"/>
                <a:ea typeface="Lato"/>
                <a:cs typeface="Lato"/>
                <a:sym typeface="Lato"/>
              </a:rPr>
              <a:t>Bcryptgenrandom passes the NIST 800-22 special publication for statistical randomness test and an attacker should not be able to predict future values based on only observing the entropy sourc</a:t>
            </a:r>
            <a:r>
              <a:rPr lang="en-GB" sz="1200">
                <a:latin typeface="Lato"/>
                <a:ea typeface="Lato"/>
                <a:cs typeface="Lato"/>
                <a:sym typeface="Lato"/>
              </a:rPr>
              <a:t>e.</a:t>
            </a:r>
            <a:endParaRPr sz="1200">
              <a:latin typeface="Lato"/>
              <a:ea typeface="Lato"/>
              <a:cs typeface="Lato"/>
              <a:sym typeface="Lato"/>
            </a:endParaRPr>
          </a:p>
          <a:p>
            <a:pPr indent="0" lvl="0" marL="0" rtl="0" algn="l">
              <a:lnSpc>
                <a:spcPct val="115000"/>
              </a:lnSpc>
              <a:spcBef>
                <a:spcPts val="1000"/>
              </a:spcBef>
              <a:spcAft>
                <a:spcPts val="0"/>
              </a:spcAft>
              <a:buNone/>
            </a:pPr>
            <a:r>
              <a:t/>
            </a:r>
            <a:endParaRPr sz="1300">
              <a:latin typeface="Lato"/>
              <a:ea typeface="Lato"/>
              <a:cs typeface="Lato"/>
              <a:sym typeface="Lato"/>
            </a:endParaRPr>
          </a:p>
          <a:p>
            <a:pPr indent="0" lvl="0" marL="0" rtl="0" algn="l">
              <a:lnSpc>
                <a:spcPct val="115000"/>
              </a:lnSpc>
              <a:spcBef>
                <a:spcPts val="1000"/>
              </a:spcBef>
              <a:spcAft>
                <a:spcPts val="0"/>
              </a:spcAft>
              <a:buNone/>
            </a:pPr>
            <a:r>
              <a:t/>
            </a:r>
            <a:endParaRPr sz="1300">
              <a:latin typeface="Lato"/>
              <a:ea typeface="Lato"/>
              <a:cs typeface="Lato"/>
              <a:sym typeface="Lato"/>
            </a:endParaRPr>
          </a:p>
          <a:p>
            <a:pPr indent="0" lvl="0" marL="0" rtl="0" algn="l">
              <a:lnSpc>
                <a:spcPct val="115000"/>
              </a:lnSpc>
              <a:spcBef>
                <a:spcPts val="1000"/>
              </a:spcBef>
              <a:spcAft>
                <a:spcPts val="0"/>
              </a:spcAft>
              <a:buNone/>
            </a:pPr>
            <a:r>
              <a:t/>
            </a:r>
            <a:endParaRPr sz="1300">
              <a:latin typeface="Lato"/>
              <a:ea typeface="Lato"/>
              <a:cs typeface="Lato"/>
              <a:sym typeface="Lato"/>
            </a:endParaRPr>
          </a:p>
          <a:p>
            <a:pPr indent="0" lvl="0" marL="0" rtl="0" algn="l">
              <a:lnSpc>
                <a:spcPct val="115000"/>
              </a:lnSpc>
              <a:spcBef>
                <a:spcPts val="1000"/>
              </a:spcBef>
              <a:spcAft>
                <a:spcPts val="0"/>
              </a:spcAft>
              <a:buNone/>
            </a:pPr>
            <a:r>
              <a:t/>
            </a:r>
            <a:endParaRPr sz="1300">
              <a:latin typeface="Lato"/>
              <a:ea typeface="Lato"/>
              <a:cs typeface="Lato"/>
              <a:sym typeface="Lato"/>
            </a:endParaRPr>
          </a:p>
          <a:p>
            <a:pPr indent="0" lvl="0" marL="0" rtl="0" algn="l">
              <a:lnSpc>
                <a:spcPct val="115000"/>
              </a:lnSpc>
              <a:spcBef>
                <a:spcPts val="1000"/>
              </a:spcBef>
              <a:spcAft>
                <a:spcPts val="0"/>
              </a:spcAft>
              <a:buNone/>
            </a:pPr>
            <a:r>
              <a:t/>
            </a:r>
            <a:endParaRPr sz="1300">
              <a:latin typeface="Lato"/>
              <a:ea typeface="Lato"/>
              <a:cs typeface="Lato"/>
              <a:sym typeface="Lato"/>
            </a:endParaRPr>
          </a:p>
          <a:p>
            <a:pPr indent="0" lvl="0" marL="0" rtl="0" algn="l">
              <a:lnSpc>
                <a:spcPct val="115000"/>
              </a:lnSpc>
              <a:spcBef>
                <a:spcPts val="1000"/>
              </a:spcBef>
              <a:spcAft>
                <a:spcPts val="1000"/>
              </a:spcAft>
              <a:buNone/>
            </a:pPr>
            <a:r>
              <a:t/>
            </a:r>
            <a:endParaRPr sz="1300">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0"/>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0"/>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HKDF</a:t>
            </a:r>
            <a:endParaRPr sz="2400"/>
          </a:p>
          <a:p>
            <a:pPr indent="0" lvl="0" marL="0" rtl="0" algn="ctr">
              <a:spcBef>
                <a:spcPts val="0"/>
              </a:spcBef>
              <a:spcAft>
                <a:spcPts val="0"/>
              </a:spcAft>
              <a:buNone/>
            </a:pPr>
            <a:r>
              <a:rPr lang="en-GB" sz="2400"/>
              <a:t>(Key Derivation)</a:t>
            </a:r>
            <a:endParaRPr sz="2400"/>
          </a:p>
        </p:txBody>
      </p:sp>
      <p:sp>
        <p:nvSpPr>
          <p:cNvPr id="548" name="Google Shape;548;p50"/>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0"/>
          <p:cNvSpPr txBox="1"/>
          <p:nvPr/>
        </p:nvSpPr>
        <p:spPr>
          <a:xfrm>
            <a:off x="4616400" y="739175"/>
            <a:ext cx="4527600" cy="352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HMAC </a:t>
            </a:r>
            <a:r>
              <a:rPr b="1" lang="en-GB" sz="1500">
                <a:latin typeface="Lato"/>
                <a:ea typeface="Lato"/>
                <a:cs typeface="Lato"/>
                <a:sym typeface="Lato"/>
              </a:rPr>
              <a:t>Key Derivation Function</a:t>
            </a:r>
            <a:endParaRPr b="1" sz="1500">
              <a:latin typeface="Lato"/>
              <a:ea typeface="Lato"/>
              <a:cs typeface="Lato"/>
              <a:sym typeface="Lato"/>
            </a:endParaRPr>
          </a:p>
          <a:p>
            <a:pPr indent="0" lvl="0" marL="0" rtl="0" algn="l">
              <a:lnSpc>
                <a:spcPct val="115000"/>
              </a:lnSpc>
              <a:spcBef>
                <a:spcPts val="1000"/>
              </a:spcBef>
              <a:spcAft>
                <a:spcPts val="0"/>
              </a:spcAft>
              <a:buNone/>
            </a:pPr>
            <a:r>
              <a:rPr lang="en-GB" sz="1300">
                <a:latin typeface="Lato"/>
                <a:ea typeface="Lato"/>
                <a:cs typeface="Lato"/>
                <a:sym typeface="Lato"/>
              </a:rPr>
              <a:t>Defined in </a:t>
            </a:r>
            <a:r>
              <a:rPr b="1" i="1" lang="en-GB" sz="1300">
                <a:latin typeface="Lato"/>
                <a:ea typeface="Lato"/>
                <a:cs typeface="Lato"/>
                <a:sym typeface="Lato"/>
              </a:rPr>
              <a:t>RFC 5869</a:t>
            </a:r>
            <a:r>
              <a:rPr lang="en-GB" sz="1300">
                <a:latin typeface="Lato"/>
                <a:ea typeface="Lato"/>
                <a:cs typeface="Lato"/>
                <a:sym typeface="Lato"/>
              </a:rPr>
              <a:t> and introduces </a:t>
            </a:r>
            <a:r>
              <a:rPr b="1" i="1" lang="en-GB" sz="1300">
                <a:latin typeface="Lato"/>
                <a:ea typeface="Lato"/>
                <a:cs typeface="Lato"/>
                <a:sym typeface="Lato"/>
              </a:rPr>
              <a:t>Key Derivation Function</a:t>
            </a:r>
            <a:r>
              <a:rPr lang="en-GB" sz="1300">
                <a:latin typeface="Lato"/>
                <a:ea typeface="Lato"/>
                <a:cs typeface="Lato"/>
                <a:sym typeface="Lato"/>
              </a:rPr>
              <a:t>, </a:t>
            </a:r>
            <a:r>
              <a:rPr b="1" i="1" lang="en-GB" sz="1300">
                <a:latin typeface="Lato"/>
                <a:ea typeface="Lato"/>
                <a:cs typeface="Lato"/>
                <a:sym typeface="Lato"/>
              </a:rPr>
              <a:t>Irreversible &amp; Collision Resistant Hash Keys</a:t>
            </a:r>
            <a:r>
              <a:rPr lang="en-GB" sz="1300">
                <a:latin typeface="Lato"/>
                <a:ea typeface="Lato"/>
                <a:cs typeface="Lato"/>
                <a:sym typeface="Lato"/>
              </a:rPr>
              <a:t>, and </a:t>
            </a:r>
            <a:r>
              <a:rPr b="1" i="1" lang="en-GB" sz="1300">
                <a:latin typeface="Lato"/>
                <a:ea typeface="Lato"/>
                <a:cs typeface="Lato"/>
                <a:sym typeface="Lato"/>
              </a:rPr>
              <a:t>Message Authenticity &amp; Integrity </a:t>
            </a:r>
            <a:r>
              <a:rPr lang="en-GB" sz="1300">
                <a:latin typeface="Lato"/>
                <a:ea typeface="Lato"/>
                <a:cs typeface="Lato"/>
                <a:sym typeface="Lato"/>
              </a:rPr>
              <a:t>to </a:t>
            </a:r>
            <a:r>
              <a:rPr b="1" i="1" lang="en-GB" sz="1300">
                <a:latin typeface="Lato"/>
                <a:ea typeface="Lato"/>
                <a:cs typeface="Lato"/>
                <a:sym typeface="Lato"/>
              </a:rPr>
              <a:t>Cryptochat </a:t>
            </a:r>
            <a:r>
              <a:rPr lang="en-GB" sz="1300">
                <a:latin typeface="Lato"/>
                <a:ea typeface="Lato"/>
                <a:cs typeface="Lato"/>
                <a:sym typeface="Lato"/>
              </a:rPr>
              <a:t>via two modules:</a:t>
            </a:r>
            <a:endParaRPr sz="1300">
              <a:latin typeface="Lato"/>
              <a:ea typeface="Lato"/>
              <a:cs typeface="Lato"/>
              <a:sym typeface="Lato"/>
            </a:endParaRPr>
          </a:p>
          <a:p>
            <a:pPr indent="-311150" lvl="0" marL="457200" rtl="0" algn="l">
              <a:lnSpc>
                <a:spcPct val="115000"/>
              </a:lnSpc>
              <a:spcBef>
                <a:spcPts val="1000"/>
              </a:spcBef>
              <a:spcAft>
                <a:spcPts val="0"/>
              </a:spcAft>
              <a:buSzPts val="1300"/>
              <a:buFont typeface="Lato"/>
              <a:buAutoNum type="arabicParenR"/>
            </a:pPr>
            <a:r>
              <a:rPr lang="en-GB" sz="1300">
                <a:latin typeface="Lato"/>
                <a:ea typeface="Lato"/>
                <a:cs typeface="Lato"/>
                <a:sym typeface="Lato"/>
              </a:rPr>
              <a:t>Takes </a:t>
            </a:r>
            <a:r>
              <a:rPr b="1" i="1" lang="en-GB" sz="1300">
                <a:latin typeface="Lato"/>
                <a:ea typeface="Lato"/>
                <a:cs typeface="Lato"/>
                <a:sym typeface="Lato"/>
              </a:rPr>
              <a:t>IKM </a:t>
            </a:r>
            <a:r>
              <a:rPr lang="en-GB" sz="1300">
                <a:latin typeface="Lato"/>
                <a:ea typeface="Lato"/>
                <a:cs typeface="Lato"/>
                <a:sym typeface="Lato"/>
              </a:rPr>
              <a:t>and </a:t>
            </a:r>
            <a:r>
              <a:rPr b="1" i="1" lang="en-GB" sz="1300">
                <a:latin typeface="Lato"/>
                <a:ea typeface="Lato"/>
                <a:cs typeface="Lato"/>
                <a:sym typeface="Lato"/>
              </a:rPr>
              <a:t>“extracts” </a:t>
            </a:r>
            <a:r>
              <a:rPr lang="en-GB" sz="1300">
                <a:latin typeface="Lato"/>
                <a:ea typeface="Lato"/>
                <a:cs typeface="Lato"/>
                <a:sym typeface="Lato"/>
              </a:rPr>
              <a:t>from fixed length </a:t>
            </a:r>
            <a:r>
              <a:rPr b="1" i="1" lang="en-GB" sz="1300">
                <a:latin typeface="Lato"/>
                <a:ea typeface="Lato"/>
                <a:cs typeface="Lato"/>
                <a:sym typeface="Lato"/>
              </a:rPr>
              <a:t>PRK (K)</a:t>
            </a:r>
            <a:endParaRPr b="1" i="1" sz="1300">
              <a:latin typeface="Lato"/>
              <a:ea typeface="Lato"/>
              <a:cs typeface="Lato"/>
              <a:sym typeface="Lato"/>
            </a:endParaRPr>
          </a:p>
          <a:p>
            <a:pPr indent="-311150" lvl="1" marL="914400" rtl="0" algn="l">
              <a:lnSpc>
                <a:spcPct val="115000"/>
              </a:lnSpc>
              <a:spcBef>
                <a:spcPts val="0"/>
              </a:spcBef>
              <a:spcAft>
                <a:spcPts val="0"/>
              </a:spcAft>
              <a:buSzPts val="1300"/>
              <a:buFont typeface="Lato"/>
              <a:buAutoNum type="alphaLcParenR"/>
            </a:pPr>
            <a:r>
              <a:rPr lang="en-GB" sz="1300">
                <a:latin typeface="Lato"/>
                <a:ea typeface="Lato"/>
                <a:cs typeface="Lato"/>
                <a:sym typeface="Lato"/>
              </a:rPr>
              <a:t>Using HMAC Hash Function (HMAC SHA256)</a:t>
            </a:r>
            <a:endParaRPr sz="1300">
              <a:latin typeface="Lato"/>
              <a:ea typeface="Lato"/>
              <a:cs typeface="Lato"/>
              <a:sym typeface="Lato"/>
            </a:endParaRPr>
          </a:p>
          <a:p>
            <a:pPr indent="-311150" lvl="1" marL="914400" rtl="0" algn="l">
              <a:lnSpc>
                <a:spcPct val="115000"/>
              </a:lnSpc>
              <a:spcBef>
                <a:spcPts val="0"/>
              </a:spcBef>
              <a:spcAft>
                <a:spcPts val="0"/>
              </a:spcAft>
              <a:buSzPts val="1300"/>
              <a:buFont typeface="Lato"/>
              <a:buAutoNum type="alphaLcParenR"/>
            </a:pPr>
            <a:r>
              <a:rPr lang="en-GB" sz="1300">
                <a:latin typeface="Lato"/>
                <a:ea typeface="Lato"/>
                <a:cs typeface="Lato"/>
                <a:sym typeface="Lato"/>
              </a:rPr>
              <a:t>Optional Salt, as a key</a:t>
            </a:r>
            <a:br>
              <a:rPr lang="en-GB" sz="1300">
                <a:latin typeface="Lato"/>
                <a:ea typeface="Lato"/>
                <a:cs typeface="Lato"/>
                <a:sym typeface="Lato"/>
              </a:rPr>
            </a:br>
            <a:endParaRPr sz="1300">
              <a:latin typeface="Lato"/>
              <a:ea typeface="Lato"/>
              <a:cs typeface="Lato"/>
              <a:sym typeface="Lato"/>
            </a:endParaRPr>
          </a:p>
          <a:p>
            <a:pPr indent="-311150" lvl="0" marL="457200" rtl="0" algn="l">
              <a:lnSpc>
                <a:spcPct val="115000"/>
              </a:lnSpc>
              <a:spcBef>
                <a:spcPts val="0"/>
              </a:spcBef>
              <a:spcAft>
                <a:spcPts val="0"/>
              </a:spcAft>
              <a:buSzPts val="1300"/>
              <a:buFont typeface="Lato"/>
              <a:buAutoNum type="arabicParenR"/>
            </a:pPr>
            <a:r>
              <a:rPr b="1" i="1" lang="en-GB" sz="1300">
                <a:latin typeface="Lato"/>
                <a:ea typeface="Lato"/>
                <a:cs typeface="Lato"/>
                <a:sym typeface="Lato"/>
              </a:rPr>
              <a:t>“Expands” </a:t>
            </a:r>
            <a:r>
              <a:rPr lang="en-GB" sz="1300">
                <a:latin typeface="Lato"/>
                <a:ea typeface="Lato"/>
                <a:cs typeface="Lato"/>
                <a:sym typeface="Lato"/>
              </a:rPr>
              <a:t>key </a:t>
            </a:r>
            <a:r>
              <a:rPr b="1" i="1" lang="en-GB" sz="1300">
                <a:latin typeface="Lato"/>
                <a:ea typeface="Lato"/>
                <a:cs typeface="Lato"/>
                <a:sym typeface="Lato"/>
              </a:rPr>
              <a:t>K </a:t>
            </a:r>
            <a:r>
              <a:rPr lang="en-GB" sz="1300">
                <a:latin typeface="Lato"/>
                <a:ea typeface="Lato"/>
                <a:cs typeface="Lato"/>
                <a:sym typeface="Lato"/>
              </a:rPr>
              <a:t>into several </a:t>
            </a:r>
            <a:r>
              <a:rPr b="1" i="1" lang="en-GB" sz="1300">
                <a:latin typeface="Lato"/>
                <a:ea typeface="Lato"/>
                <a:cs typeface="Lato"/>
                <a:sym typeface="Lato"/>
              </a:rPr>
              <a:t>PRK </a:t>
            </a:r>
            <a:r>
              <a:rPr lang="en-GB" sz="1300">
                <a:latin typeface="Lato"/>
                <a:ea typeface="Lato"/>
                <a:cs typeface="Lato"/>
                <a:sym typeface="Lato"/>
              </a:rPr>
              <a:t>or </a:t>
            </a:r>
            <a:r>
              <a:rPr b="1" i="1" lang="en-GB" sz="1300">
                <a:latin typeface="Lato"/>
                <a:ea typeface="Lato"/>
                <a:cs typeface="Lato"/>
                <a:sym typeface="Lato"/>
              </a:rPr>
              <a:t>OKM</a:t>
            </a:r>
            <a:endParaRPr sz="1300">
              <a:latin typeface="Lato"/>
              <a:ea typeface="Lato"/>
              <a:cs typeface="Lato"/>
              <a:sym typeface="Lato"/>
            </a:endParaRPr>
          </a:p>
          <a:p>
            <a:pPr indent="-311150" lvl="1" marL="914400" rtl="0" algn="l">
              <a:lnSpc>
                <a:spcPct val="115000"/>
              </a:lnSpc>
              <a:spcBef>
                <a:spcPts val="0"/>
              </a:spcBef>
              <a:spcAft>
                <a:spcPts val="0"/>
              </a:spcAft>
              <a:buSzPts val="1300"/>
              <a:buFont typeface="Lato"/>
              <a:buAutoNum type="alphaLcParenR"/>
            </a:pPr>
            <a:r>
              <a:rPr lang="en-GB" sz="1300">
                <a:latin typeface="Lato"/>
                <a:ea typeface="Lato"/>
                <a:cs typeface="Lato"/>
                <a:sym typeface="Lato"/>
              </a:rPr>
              <a:t>Appending </a:t>
            </a:r>
            <a:r>
              <a:rPr b="1" i="1" lang="en-GB" sz="1300">
                <a:latin typeface="Lato"/>
                <a:ea typeface="Lato"/>
                <a:cs typeface="Lato"/>
                <a:sym typeface="Lato"/>
              </a:rPr>
              <a:t>PRK-Keyed Hash-Blocks</a:t>
            </a:r>
            <a:r>
              <a:rPr b="1" lang="en-GB" sz="1300">
                <a:latin typeface="Lato"/>
                <a:ea typeface="Lato"/>
                <a:cs typeface="Lato"/>
                <a:sym typeface="Lato"/>
              </a:rPr>
              <a:t> </a:t>
            </a:r>
            <a:r>
              <a:rPr lang="en-GB" sz="1300">
                <a:latin typeface="Lato"/>
                <a:ea typeface="Lato"/>
                <a:cs typeface="Lato"/>
                <a:sym typeface="Lato"/>
              </a:rPr>
              <a:t>into </a:t>
            </a:r>
            <a:r>
              <a:rPr b="1" i="1" lang="en-GB" sz="1300">
                <a:latin typeface="Lato"/>
                <a:ea typeface="Lato"/>
                <a:cs typeface="Lato"/>
                <a:sym typeface="Lato"/>
              </a:rPr>
              <a:t>OKM </a:t>
            </a:r>
            <a:r>
              <a:rPr lang="en-GB" sz="1300">
                <a:latin typeface="Lato"/>
                <a:ea typeface="Lato"/>
                <a:cs typeface="Lato"/>
                <a:sym typeface="Lato"/>
              </a:rPr>
              <a:t>until desired length</a:t>
            </a:r>
            <a:endParaRPr sz="1300">
              <a:latin typeface="Lato"/>
              <a:ea typeface="Lato"/>
              <a:cs typeface="Lato"/>
              <a:sym typeface="Lato"/>
            </a:endParaRPr>
          </a:p>
          <a:p>
            <a:pPr indent="-311150" lvl="1" marL="914400" rtl="0" algn="l">
              <a:lnSpc>
                <a:spcPct val="115000"/>
              </a:lnSpc>
              <a:spcBef>
                <a:spcPts val="0"/>
              </a:spcBef>
              <a:spcAft>
                <a:spcPts val="0"/>
              </a:spcAft>
              <a:buSzPts val="1300"/>
              <a:buFont typeface="Lato"/>
              <a:buAutoNum type="alphaLcParenR"/>
            </a:pPr>
            <a:r>
              <a:rPr lang="en-GB" sz="1300">
                <a:latin typeface="Lato"/>
                <a:ea typeface="Lato"/>
                <a:cs typeface="Lato"/>
                <a:sym typeface="Lato"/>
              </a:rPr>
              <a:t>Cryptographically strong </a:t>
            </a:r>
            <a:r>
              <a:rPr b="1" i="1" lang="en-GB" sz="1300">
                <a:latin typeface="Lato"/>
                <a:ea typeface="Lato"/>
                <a:cs typeface="Lato"/>
                <a:sym typeface="Lato"/>
              </a:rPr>
              <a:t>OKM</a:t>
            </a:r>
            <a:r>
              <a:rPr lang="en-GB" sz="1300">
                <a:latin typeface="Lato"/>
                <a:ea typeface="Lato"/>
                <a:cs typeface="Lato"/>
                <a:sym typeface="Lato"/>
              </a:rPr>
              <a:t> of desired length achieved</a:t>
            </a:r>
            <a:endParaRPr sz="1300">
              <a:latin typeface="Lato"/>
              <a:ea typeface="Lato"/>
              <a:cs typeface="Lato"/>
              <a:sym typeface="Lato"/>
            </a:endParaRPr>
          </a:p>
          <a:p>
            <a:pPr indent="0" lvl="0" marL="0" rtl="0" algn="l">
              <a:lnSpc>
                <a:spcPct val="115000"/>
              </a:lnSpc>
              <a:spcBef>
                <a:spcPts val="1000"/>
              </a:spcBef>
              <a:spcAft>
                <a:spcPts val="0"/>
              </a:spcAft>
              <a:buNone/>
            </a:pPr>
            <a:r>
              <a:rPr lang="en-GB" sz="1300">
                <a:latin typeface="Lato"/>
                <a:ea typeface="Lato"/>
                <a:cs typeface="Lato"/>
                <a:sym typeface="Lato"/>
              </a:rPr>
              <a:t>This ensures the key are uniformly distributed and can be used for encryption/decryption </a:t>
            </a:r>
            <a:endParaRPr sz="1300">
              <a:latin typeface="Lato"/>
              <a:ea typeface="Lato"/>
              <a:cs typeface="Lato"/>
              <a:sym typeface="Lato"/>
            </a:endParaRPr>
          </a:p>
          <a:p>
            <a:pPr indent="0" lvl="0" marL="0" rtl="0" algn="l">
              <a:lnSpc>
                <a:spcPct val="115000"/>
              </a:lnSpc>
              <a:spcBef>
                <a:spcPts val="1000"/>
              </a:spcBef>
              <a:spcAft>
                <a:spcPts val="0"/>
              </a:spcAft>
              <a:buNone/>
            </a:pPr>
            <a:r>
              <a:t/>
            </a:r>
            <a:endParaRPr sz="1300">
              <a:latin typeface="Lato"/>
              <a:ea typeface="Lato"/>
              <a:cs typeface="Lato"/>
              <a:sym typeface="Lato"/>
            </a:endParaRPr>
          </a:p>
          <a:p>
            <a:pPr indent="0" lvl="0" marL="0" rtl="0" algn="l">
              <a:lnSpc>
                <a:spcPct val="115000"/>
              </a:lnSpc>
              <a:spcBef>
                <a:spcPts val="1000"/>
              </a:spcBef>
              <a:spcAft>
                <a:spcPts val="0"/>
              </a:spcAft>
              <a:buNone/>
            </a:pPr>
            <a:r>
              <a:t/>
            </a:r>
            <a:endParaRPr sz="1300">
              <a:latin typeface="Lato"/>
              <a:ea typeface="Lato"/>
              <a:cs typeface="Lato"/>
              <a:sym typeface="Lato"/>
            </a:endParaRPr>
          </a:p>
          <a:p>
            <a:pPr indent="0" lvl="0" marL="0" rtl="0" algn="l">
              <a:lnSpc>
                <a:spcPct val="115000"/>
              </a:lnSpc>
              <a:spcBef>
                <a:spcPts val="1000"/>
              </a:spcBef>
              <a:spcAft>
                <a:spcPts val="0"/>
              </a:spcAft>
              <a:buNone/>
            </a:pPr>
            <a:r>
              <a:t/>
            </a:r>
            <a:endParaRPr sz="1300">
              <a:latin typeface="Lato"/>
              <a:ea typeface="Lato"/>
              <a:cs typeface="Lato"/>
              <a:sym typeface="Lato"/>
            </a:endParaRPr>
          </a:p>
          <a:p>
            <a:pPr indent="0" lvl="0" marL="0" rtl="0" algn="l">
              <a:lnSpc>
                <a:spcPct val="115000"/>
              </a:lnSpc>
              <a:spcBef>
                <a:spcPts val="1000"/>
              </a:spcBef>
              <a:spcAft>
                <a:spcPts val="0"/>
              </a:spcAft>
              <a:buNone/>
            </a:pPr>
            <a:r>
              <a:t/>
            </a:r>
            <a:endParaRPr sz="1300">
              <a:latin typeface="Lato"/>
              <a:ea typeface="Lato"/>
              <a:cs typeface="Lato"/>
              <a:sym typeface="Lato"/>
            </a:endParaRPr>
          </a:p>
          <a:p>
            <a:pPr indent="0" lvl="0" marL="0" rtl="0" algn="l">
              <a:lnSpc>
                <a:spcPct val="115000"/>
              </a:lnSpc>
              <a:spcBef>
                <a:spcPts val="1000"/>
              </a:spcBef>
              <a:spcAft>
                <a:spcPts val="0"/>
              </a:spcAft>
              <a:buNone/>
            </a:pPr>
            <a:r>
              <a:t/>
            </a:r>
            <a:endParaRPr sz="1300">
              <a:latin typeface="Lato"/>
              <a:ea typeface="Lato"/>
              <a:cs typeface="Lato"/>
              <a:sym typeface="Lato"/>
            </a:endParaRPr>
          </a:p>
          <a:p>
            <a:pPr indent="0" lvl="0" marL="0" rtl="0" algn="l">
              <a:lnSpc>
                <a:spcPct val="115000"/>
              </a:lnSpc>
              <a:spcBef>
                <a:spcPts val="1000"/>
              </a:spcBef>
              <a:spcAft>
                <a:spcPts val="1000"/>
              </a:spcAft>
              <a:buNone/>
            </a:pPr>
            <a:r>
              <a:t/>
            </a:r>
            <a:endParaRPr sz="1300">
              <a:latin typeface="Lato"/>
              <a:ea typeface="Lato"/>
              <a:cs typeface="Lato"/>
              <a:sym typeface="Lato"/>
            </a:endParaRPr>
          </a:p>
        </p:txBody>
      </p:sp>
      <p:pic>
        <p:nvPicPr>
          <p:cNvPr id="550" name="Google Shape;550;p50"/>
          <p:cNvPicPr preferRelativeResize="0"/>
          <p:nvPr/>
        </p:nvPicPr>
        <p:blipFill>
          <a:blip r:embed="rId3">
            <a:alphaModFix/>
          </a:blip>
          <a:stretch>
            <a:fillRect/>
          </a:stretch>
        </p:blipFill>
        <p:spPr>
          <a:xfrm>
            <a:off x="8297600" y="-5"/>
            <a:ext cx="846401" cy="477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1"/>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1"/>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HKDF</a:t>
            </a:r>
            <a:endParaRPr sz="2400"/>
          </a:p>
          <a:p>
            <a:pPr indent="0" lvl="0" marL="0" rtl="0" algn="ctr">
              <a:spcBef>
                <a:spcPts val="0"/>
              </a:spcBef>
              <a:spcAft>
                <a:spcPts val="0"/>
              </a:spcAft>
              <a:buNone/>
            </a:pPr>
            <a:r>
              <a:rPr lang="en-GB" sz="2400"/>
              <a:t>(Key Derivation)</a:t>
            </a:r>
            <a:endParaRPr sz="2400"/>
          </a:p>
        </p:txBody>
      </p:sp>
      <p:sp>
        <p:nvSpPr>
          <p:cNvPr id="557" name="Google Shape;557;p51"/>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1"/>
          <p:cNvSpPr txBox="1"/>
          <p:nvPr/>
        </p:nvSpPr>
        <p:spPr>
          <a:xfrm>
            <a:off x="4765200" y="931050"/>
            <a:ext cx="4190700" cy="328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Extract-and-Expand Paradigm Implementation</a:t>
            </a:r>
            <a:endParaRPr b="1" sz="1500">
              <a:latin typeface="Lato"/>
              <a:ea typeface="Lato"/>
              <a:cs typeface="Lato"/>
              <a:sym typeface="Lato"/>
            </a:endParaRPr>
          </a:p>
          <a:p>
            <a:pPr indent="0" lvl="0" marL="0" rtl="0" algn="l">
              <a:lnSpc>
                <a:spcPct val="115000"/>
              </a:lnSpc>
              <a:spcBef>
                <a:spcPts val="1000"/>
              </a:spcBef>
              <a:spcAft>
                <a:spcPts val="0"/>
              </a:spcAft>
              <a:buNone/>
            </a:pPr>
            <a:br>
              <a:rPr b="1" lang="en-GB" sz="1500">
                <a:latin typeface="Lato"/>
                <a:ea typeface="Lato"/>
                <a:cs typeface="Lato"/>
                <a:sym typeface="Lato"/>
              </a:rPr>
            </a:br>
            <a:r>
              <a:rPr lang="en-GB" sz="1200">
                <a:latin typeface="Lato"/>
                <a:ea typeface="Lato"/>
                <a:cs typeface="Lato"/>
                <a:sym typeface="Lato"/>
              </a:rPr>
              <a:t>Uses </a:t>
            </a:r>
            <a:r>
              <a:rPr b="1" lang="en-GB" sz="1200">
                <a:latin typeface="Lato"/>
                <a:ea typeface="Lato"/>
                <a:cs typeface="Lato"/>
                <a:sym typeface="Lato"/>
              </a:rPr>
              <a:t>HKDF</a:t>
            </a:r>
            <a:r>
              <a:rPr lang="en-GB" sz="1200">
                <a:latin typeface="Lato"/>
                <a:ea typeface="Lato"/>
                <a:cs typeface="Lato"/>
                <a:sym typeface="Lato"/>
              </a:rPr>
              <a:t> that takes in a different PRNG 32-bytes input entropy every message round trip to </a:t>
            </a:r>
            <a:r>
              <a:rPr lang="en-GB" sz="1300">
                <a:latin typeface="Lato"/>
                <a:ea typeface="Lato"/>
                <a:cs typeface="Lato"/>
                <a:sym typeface="Lato"/>
              </a:rPr>
              <a:t>g</a:t>
            </a:r>
            <a:r>
              <a:rPr lang="en-GB" sz="1300">
                <a:latin typeface="Lato"/>
                <a:ea typeface="Lato"/>
                <a:cs typeface="Lato"/>
                <a:sym typeface="Lato"/>
              </a:rPr>
              <a:t>enerate secret keys for symmetric encryption</a:t>
            </a:r>
            <a:endParaRPr sz="1300">
              <a:latin typeface="Lato"/>
              <a:ea typeface="Lato"/>
              <a:cs typeface="Lato"/>
              <a:sym typeface="Lato"/>
            </a:endParaRPr>
          </a:p>
          <a:p>
            <a:pPr indent="0" lvl="0" marL="0" rtl="0" algn="l">
              <a:lnSpc>
                <a:spcPct val="115000"/>
              </a:lnSpc>
              <a:spcBef>
                <a:spcPts val="1000"/>
              </a:spcBef>
              <a:spcAft>
                <a:spcPts val="0"/>
              </a:spcAft>
              <a:buNone/>
            </a:pPr>
            <a:r>
              <a:t/>
            </a:r>
            <a:endParaRPr sz="1200">
              <a:latin typeface="Lato"/>
              <a:ea typeface="Lato"/>
              <a:cs typeface="Lato"/>
              <a:sym typeface="Lato"/>
            </a:endParaRPr>
          </a:p>
          <a:p>
            <a:pPr indent="0" lvl="0" marL="0" rtl="0" algn="l">
              <a:lnSpc>
                <a:spcPct val="115000"/>
              </a:lnSpc>
              <a:spcBef>
                <a:spcPts val="1000"/>
              </a:spcBef>
              <a:spcAft>
                <a:spcPts val="0"/>
              </a:spcAft>
              <a:buNone/>
            </a:pPr>
            <a:br>
              <a:rPr lang="en-GB" sz="1200">
                <a:latin typeface="Lato"/>
                <a:ea typeface="Lato"/>
                <a:cs typeface="Lato"/>
                <a:sym typeface="Lato"/>
              </a:rPr>
            </a:br>
            <a:endParaRPr sz="1200">
              <a:latin typeface="Lato"/>
              <a:ea typeface="Lato"/>
              <a:cs typeface="Lato"/>
              <a:sym typeface="Lato"/>
            </a:endParaRPr>
          </a:p>
          <a:p>
            <a:pPr indent="0" lvl="0" marL="0" rtl="0" algn="l">
              <a:lnSpc>
                <a:spcPct val="115000"/>
              </a:lnSpc>
              <a:spcBef>
                <a:spcPts val="1000"/>
              </a:spcBef>
              <a:spcAft>
                <a:spcPts val="0"/>
              </a:spcAft>
              <a:buNone/>
            </a:pPr>
            <a:r>
              <a:rPr lang="en-GB" sz="1300">
                <a:latin typeface="Lato"/>
                <a:ea typeface="Lato"/>
                <a:cs typeface="Lato"/>
                <a:sym typeface="Lato"/>
              </a:rPr>
              <a:t>Generate hash key for HMAC-sha256 to produce hash</a:t>
            </a:r>
            <a:endParaRPr>
              <a:solidFill>
                <a:srgbClr val="595959"/>
              </a:solidFill>
              <a:latin typeface="Lato"/>
              <a:ea typeface="Lato"/>
              <a:cs typeface="Lato"/>
              <a:sym typeface="Lato"/>
            </a:endParaRPr>
          </a:p>
          <a:p>
            <a:pPr indent="0" lvl="0" marL="0" rtl="0" algn="l">
              <a:lnSpc>
                <a:spcPct val="115000"/>
              </a:lnSpc>
              <a:spcBef>
                <a:spcPts val="1000"/>
              </a:spcBef>
              <a:spcAft>
                <a:spcPts val="1200"/>
              </a:spcAft>
              <a:buNone/>
            </a:pPr>
            <a:r>
              <a:t/>
            </a:r>
            <a:endParaRPr>
              <a:solidFill>
                <a:srgbClr val="595959"/>
              </a:solidFill>
              <a:latin typeface="Lato"/>
              <a:ea typeface="Lato"/>
              <a:cs typeface="Lato"/>
              <a:sym typeface="Lato"/>
            </a:endParaRPr>
          </a:p>
        </p:txBody>
      </p:sp>
      <p:pic>
        <p:nvPicPr>
          <p:cNvPr id="559" name="Google Shape;559;p51"/>
          <p:cNvPicPr preferRelativeResize="0"/>
          <p:nvPr/>
        </p:nvPicPr>
        <p:blipFill>
          <a:blip r:embed="rId3">
            <a:alphaModFix/>
          </a:blip>
          <a:stretch>
            <a:fillRect/>
          </a:stretch>
        </p:blipFill>
        <p:spPr>
          <a:xfrm>
            <a:off x="8297600" y="-5"/>
            <a:ext cx="846401" cy="477125"/>
          </a:xfrm>
          <a:prstGeom prst="rect">
            <a:avLst/>
          </a:prstGeom>
          <a:noFill/>
          <a:ln>
            <a:noFill/>
          </a:ln>
        </p:spPr>
      </p:pic>
      <p:pic>
        <p:nvPicPr>
          <p:cNvPr id="560" name="Google Shape;560;p51"/>
          <p:cNvPicPr preferRelativeResize="0"/>
          <p:nvPr/>
        </p:nvPicPr>
        <p:blipFill>
          <a:blip r:embed="rId4">
            <a:alphaModFix/>
          </a:blip>
          <a:stretch>
            <a:fillRect/>
          </a:stretch>
        </p:blipFill>
        <p:spPr>
          <a:xfrm>
            <a:off x="5340887" y="3681375"/>
            <a:ext cx="3039329" cy="531075"/>
          </a:xfrm>
          <a:prstGeom prst="rect">
            <a:avLst/>
          </a:prstGeom>
          <a:noFill/>
          <a:ln>
            <a:noFill/>
          </a:ln>
        </p:spPr>
      </p:pic>
      <p:pic>
        <p:nvPicPr>
          <p:cNvPr id="561" name="Google Shape;561;p51"/>
          <p:cNvPicPr preferRelativeResize="0"/>
          <p:nvPr/>
        </p:nvPicPr>
        <p:blipFill>
          <a:blip r:embed="rId5">
            <a:alphaModFix/>
          </a:blip>
          <a:stretch>
            <a:fillRect/>
          </a:stretch>
        </p:blipFill>
        <p:spPr>
          <a:xfrm>
            <a:off x="5319359" y="2470725"/>
            <a:ext cx="3082379" cy="477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2"/>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2"/>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Perfect Forward Secrecy</a:t>
            </a:r>
            <a:endParaRPr sz="2400"/>
          </a:p>
        </p:txBody>
      </p:sp>
      <p:sp>
        <p:nvSpPr>
          <p:cNvPr id="568" name="Google Shape;568;p52"/>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9" name="Google Shape;569;p52"/>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570" name="Google Shape;570;p52"/>
          <p:cNvSpPr txBox="1"/>
          <p:nvPr/>
        </p:nvSpPr>
        <p:spPr>
          <a:xfrm>
            <a:off x="4798775" y="631788"/>
            <a:ext cx="4056300" cy="9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What is it?</a:t>
            </a:r>
            <a:endParaRPr b="1" sz="1500">
              <a:latin typeface="Lato"/>
              <a:ea typeface="Lato"/>
              <a:cs typeface="Lato"/>
              <a:sym typeface="Lato"/>
            </a:endParaRPr>
          </a:p>
          <a:p>
            <a:pPr indent="0" lvl="0" marL="0" rtl="0" algn="l">
              <a:lnSpc>
                <a:spcPct val="115000"/>
              </a:lnSpc>
              <a:spcBef>
                <a:spcPts val="1000"/>
              </a:spcBef>
              <a:spcAft>
                <a:spcPts val="0"/>
              </a:spcAft>
              <a:buNone/>
            </a:pPr>
            <a:r>
              <a:rPr lang="en-GB" sz="1300">
                <a:latin typeface="Lato"/>
                <a:ea typeface="Lato"/>
                <a:cs typeface="Lato"/>
                <a:sym typeface="Lato"/>
              </a:rPr>
              <a:t>Decrypting current ciphertext will not reveal previous messages</a:t>
            </a:r>
            <a:endParaRPr sz="1300">
              <a:latin typeface="Lato"/>
              <a:ea typeface="Lato"/>
              <a:cs typeface="Lato"/>
              <a:sym typeface="Lato"/>
            </a:endParaRPr>
          </a:p>
          <a:p>
            <a:pPr indent="0" lvl="0" marL="0" rtl="0" algn="l">
              <a:lnSpc>
                <a:spcPct val="115000"/>
              </a:lnSpc>
              <a:spcBef>
                <a:spcPts val="1000"/>
              </a:spcBef>
              <a:spcAft>
                <a:spcPts val="0"/>
              </a:spcAft>
              <a:buNone/>
            </a:pPr>
            <a:r>
              <a:t/>
            </a:r>
            <a:endParaRPr b="1" i="1">
              <a:latin typeface="Lato"/>
              <a:ea typeface="Lato"/>
              <a:cs typeface="Lato"/>
              <a:sym typeface="Lato"/>
            </a:endParaRPr>
          </a:p>
          <a:p>
            <a:pPr indent="0" lvl="0" marL="0" rtl="0" algn="l">
              <a:lnSpc>
                <a:spcPct val="115000"/>
              </a:lnSpc>
              <a:spcBef>
                <a:spcPts val="1200"/>
              </a:spcBef>
              <a:spcAft>
                <a:spcPts val="0"/>
              </a:spcAft>
              <a:buNone/>
            </a:pPr>
            <a:r>
              <a:t/>
            </a:r>
            <a:endParaRPr>
              <a:solidFill>
                <a:srgbClr val="595959"/>
              </a:solidFill>
              <a:latin typeface="Lato"/>
              <a:ea typeface="Lato"/>
              <a:cs typeface="Lato"/>
              <a:sym typeface="Lato"/>
            </a:endParaRPr>
          </a:p>
          <a:p>
            <a:pPr indent="0" lvl="0" marL="0" rtl="0" algn="l">
              <a:lnSpc>
                <a:spcPct val="115000"/>
              </a:lnSpc>
              <a:spcBef>
                <a:spcPts val="1200"/>
              </a:spcBef>
              <a:spcAft>
                <a:spcPts val="1200"/>
              </a:spcAft>
              <a:buNone/>
            </a:pPr>
            <a:r>
              <a:t/>
            </a:r>
            <a:endParaRPr>
              <a:solidFill>
                <a:srgbClr val="595959"/>
              </a:solidFill>
              <a:latin typeface="Lato"/>
              <a:ea typeface="Lato"/>
              <a:cs typeface="Lato"/>
              <a:sym typeface="Lato"/>
            </a:endParaRPr>
          </a:p>
        </p:txBody>
      </p:sp>
      <p:sp>
        <p:nvSpPr>
          <p:cNvPr id="571" name="Google Shape;571;p52"/>
          <p:cNvSpPr txBox="1"/>
          <p:nvPr/>
        </p:nvSpPr>
        <p:spPr>
          <a:xfrm>
            <a:off x="4761875" y="1519188"/>
            <a:ext cx="4130100" cy="40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b="1" lang="en-GB" sz="1700">
                <a:latin typeface="Lato"/>
                <a:ea typeface="Lato"/>
                <a:cs typeface="Lato"/>
                <a:sym typeface="Lato"/>
              </a:rPr>
              <a:t>How?</a:t>
            </a:r>
            <a:endParaRPr sz="1700">
              <a:solidFill>
                <a:srgbClr val="595959"/>
              </a:solidFill>
              <a:latin typeface="Lato"/>
              <a:ea typeface="Lato"/>
              <a:cs typeface="Lato"/>
              <a:sym typeface="Lato"/>
            </a:endParaRPr>
          </a:p>
        </p:txBody>
      </p:sp>
      <p:sp>
        <p:nvSpPr>
          <p:cNvPr id="572" name="Google Shape;572;p52"/>
          <p:cNvSpPr txBox="1"/>
          <p:nvPr/>
        </p:nvSpPr>
        <p:spPr>
          <a:xfrm>
            <a:off x="4866300" y="1922388"/>
            <a:ext cx="4203900" cy="129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Symmetric Encryption</a:t>
            </a:r>
            <a:endParaRPr sz="1300">
              <a:latin typeface="Lato"/>
              <a:ea typeface="Lato"/>
              <a:cs typeface="Lato"/>
              <a:sym typeface="Lato"/>
            </a:endParaRPr>
          </a:p>
          <a:p>
            <a:pPr indent="-311150" lvl="0" marL="457200" rtl="0" algn="l">
              <a:lnSpc>
                <a:spcPct val="115000"/>
              </a:lnSpc>
              <a:spcBef>
                <a:spcPts val="1000"/>
              </a:spcBef>
              <a:spcAft>
                <a:spcPts val="0"/>
              </a:spcAft>
              <a:buSzPts val="1300"/>
              <a:buFont typeface="Lato"/>
              <a:buChar char="●"/>
            </a:pPr>
            <a:r>
              <a:rPr lang="en-GB" sz="1300">
                <a:latin typeface="Lato"/>
                <a:ea typeface="Lato"/>
                <a:cs typeface="Lato"/>
                <a:sym typeface="Lato"/>
              </a:rPr>
              <a:t>Generation of secret keys include a Salt that will never be reused every message round trip</a:t>
            </a:r>
            <a:endParaRPr sz="1300">
              <a:latin typeface="Lato"/>
              <a:ea typeface="Lato"/>
              <a:cs typeface="Lato"/>
              <a:sym typeface="Lato"/>
            </a:endParaRPr>
          </a:p>
          <a:p>
            <a:pPr indent="-311150" lvl="0" marL="457200" rtl="0" algn="l">
              <a:lnSpc>
                <a:spcPct val="115000"/>
              </a:lnSpc>
              <a:spcBef>
                <a:spcPts val="0"/>
              </a:spcBef>
              <a:spcAft>
                <a:spcPts val="0"/>
              </a:spcAft>
              <a:buSzPts val="1300"/>
              <a:buFont typeface="Lato"/>
              <a:buChar char="●"/>
            </a:pPr>
            <a:r>
              <a:rPr lang="en-GB" sz="1300">
                <a:latin typeface="Lato"/>
                <a:ea typeface="Lato"/>
                <a:cs typeface="Lato"/>
                <a:sym typeface="Lato"/>
              </a:rPr>
              <a:t>Ensures that every message is decrypted with a different secret key</a:t>
            </a:r>
            <a:endParaRPr sz="1300">
              <a:latin typeface="Lato"/>
              <a:ea typeface="Lato"/>
              <a:cs typeface="Lato"/>
              <a:sym typeface="Lato"/>
            </a:endParaRPr>
          </a:p>
        </p:txBody>
      </p:sp>
      <p:sp>
        <p:nvSpPr>
          <p:cNvPr id="573" name="Google Shape;573;p52"/>
          <p:cNvSpPr txBox="1"/>
          <p:nvPr/>
        </p:nvSpPr>
        <p:spPr>
          <a:xfrm>
            <a:off x="4866300" y="3356238"/>
            <a:ext cx="4203900" cy="113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Asymmetric Encryption</a:t>
            </a:r>
            <a:endParaRPr sz="1500">
              <a:latin typeface="Lato"/>
              <a:ea typeface="Lato"/>
              <a:cs typeface="Lato"/>
              <a:sym typeface="Lato"/>
            </a:endParaRPr>
          </a:p>
          <a:p>
            <a:pPr indent="-311150" lvl="0" marL="457200" rtl="0" algn="l">
              <a:lnSpc>
                <a:spcPct val="115000"/>
              </a:lnSpc>
              <a:spcBef>
                <a:spcPts val="1000"/>
              </a:spcBef>
              <a:spcAft>
                <a:spcPts val="0"/>
              </a:spcAft>
              <a:buSzPts val="1300"/>
              <a:buFont typeface="Lato"/>
              <a:buChar char="●"/>
            </a:pPr>
            <a:r>
              <a:rPr lang="en-GB" sz="1300">
                <a:latin typeface="Lato"/>
                <a:ea typeface="Lato"/>
                <a:cs typeface="Lato"/>
                <a:sym typeface="Lato"/>
              </a:rPr>
              <a:t>Generate ephemeral keys (one-time keys) that will be discarded upon usage every message roundtrip</a:t>
            </a:r>
            <a:endParaRPr sz="1300">
              <a:latin typeface="Lato"/>
              <a:ea typeface="Lato"/>
              <a:cs typeface="Lato"/>
              <a:sym typeface="Lato"/>
            </a:endParaRPr>
          </a:p>
          <a:p>
            <a:pPr indent="-311150" lvl="0" marL="457200" rtl="0" algn="l">
              <a:lnSpc>
                <a:spcPct val="115000"/>
              </a:lnSpc>
              <a:spcBef>
                <a:spcPts val="0"/>
              </a:spcBef>
              <a:spcAft>
                <a:spcPts val="0"/>
              </a:spcAft>
              <a:buSzPts val="1300"/>
              <a:buFont typeface="Lato"/>
              <a:buChar char="●"/>
            </a:pPr>
            <a:r>
              <a:rPr lang="en-GB" sz="1300">
                <a:latin typeface="Lato"/>
                <a:ea typeface="Lato"/>
                <a:cs typeface="Lato"/>
                <a:sym typeface="Lato"/>
              </a:rPr>
              <a:t>Ephemeral keys are never reused</a:t>
            </a:r>
            <a:endParaRPr sz="1300">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3"/>
          <p:cNvSpPr txBox="1"/>
          <p:nvPr>
            <p:ph idx="4294967295" type="title"/>
          </p:nvPr>
        </p:nvSpPr>
        <p:spPr>
          <a:xfrm>
            <a:off x="2549400"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Known Attacks</a:t>
            </a:r>
            <a:endParaRPr b="1" sz="2500"/>
          </a:p>
        </p:txBody>
      </p:sp>
      <p:sp>
        <p:nvSpPr>
          <p:cNvPr id="579" name="Google Shape;579;p53"/>
          <p:cNvSpPr/>
          <p:nvPr/>
        </p:nvSpPr>
        <p:spPr>
          <a:xfrm>
            <a:off x="4022250" y="2858100"/>
            <a:ext cx="1099500" cy="5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4"/>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4"/>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Known Attacks:</a:t>
            </a:r>
            <a:endParaRPr sz="2400"/>
          </a:p>
          <a:p>
            <a:pPr indent="0" lvl="0" marL="0" rtl="0" algn="ctr">
              <a:spcBef>
                <a:spcPts val="0"/>
              </a:spcBef>
              <a:spcAft>
                <a:spcPts val="0"/>
              </a:spcAft>
              <a:buNone/>
            </a:pPr>
            <a:r>
              <a:rPr lang="en-GB" sz="2400"/>
              <a:t>Known Plaintext attack</a:t>
            </a:r>
            <a:endParaRPr sz="2400"/>
          </a:p>
        </p:txBody>
      </p:sp>
      <p:sp>
        <p:nvSpPr>
          <p:cNvPr id="586" name="Google Shape;586;p54"/>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7" name="Google Shape;587;p54"/>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588" name="Google Shape;588;p54"/>
          <p:cNvSpPr txBox="1"/>
          <p:nvPr/>
        </p:nvSpPr>
        <p:spPr>
          <a:xfrm>
            <a:off x="4752000" y="1104225"/>
            <a:ext cx="4056300" cy="97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What is it?</a:t>
            </a:r>
            <a:endParaRPr sz="1500">
              <a:latin typeface="Lato"/>
              <a:ea typeface="Lato"/>
              <a:cs typeface="Lato"/>
              <a:sym typeface="Lato"/>
            </a:endParaRPr>
          </a:p>
          <a:p>
            <a:pPr indent="0" lvl="0" marL="0" rtl="0" algn="l">
              <a:lnSpc>
                <a:spcPct val="115000"/>
              </a:lnSpc>
              <a:spcBef>
                <a:spcPts val="1000"/>
              </a:spcBef>
              <a:spcAft>
                <a:spcPts val="0"/>
              </a:spcAft>
              <a:buNone/>
            </a:pPr>
            <a:r>
              <a:rPr lang="en-GB" sz="1300">
                <a:latin typeface="Lato"/>
                <a:ea typeface="Lato"/>
                <a:cs typeface="Lato"/>
                <a:sym typeface="Lato"/>
              </a:rPr>
              <a:t>Attacker knows a set of plaintext and ciphertext tries every possible key (Bruteforce)</a:t>
            </a:r>
            <a:endParaRPr sz="1300">
              <a:latin typeface="Lato"/>
              <a:ea typeface="Lato"/>
              <a:cs typeface="Lato"/>
              <a:sym typeface="Lato"/>
            </a:endParaRPr>
          </a:p>
          <a:p>
            <a:pPr indent="0" lvl="0" marL="0" rtl="0" algn="l">
              <a:lnSpc>
                <a:spcPct val="115000"/>
              </a:lnSpc>
              <a:spcBef>
                <a:spcPts val="1200"/>
              </a:spcBef>
              <a:spcAft>
                <a:spcPts val="0"/>
              </a:spcAft>
              <a:buNone/>
            </a:pPr>
            <a:r>
              <a:t/>
            </a:r>
            <a:endParaRPr>
              <a:solidFill>
                <a:srgbClr val="595959"/>
              </a:solidFill>
              <a:latin typeface="Lato"/>
              <a:ea typeface="Lato"/>
              <a:cs typeface="Lato"/>
              <a:sym typeface="Lato"/>
            </a:endParaRPr>
          </a:p>
          <a:p>
            <a:pPr indent="0" lvl="0" marL="0" rtl="0" algn="l">
              <a:lnSpc>
                <a:spcPct val="115000"/>
              </a:lnSpc>
              <a:spcBef>
                <a:spcPts val="1200"/>
              </a:spcBef>
              <a:spcAft>
                <a:spcPts val="1200"/>
              </a:spcAft>
              <a:buNone/>
            </a:pPr>
            <a:r>
              <a:t/>
            </a:r>
            <a:endParaRPr>
              <a:solidFill>
                <a:srgbClr val="595959"/>
              </a:solidFill>
              <a:latin typeface="Lato"/>
              <a:ea typeface="Lato"/>
              <a:cs typeface="Lato"/>
              <a:sym typeface="Lato"/>
            </a:endParaRPr>
          </a:p>
        </p:txBody>
      </p:sp>
      <p:sp>
        <p:nvSpPr>
          <p:cNvPr id="589" name="Google Shape;589;p54"/>
          <p:cNvSpPr txBox="1"/>
          <p:nvPr/>
        </p:nvSpPr>
        <p:spPr>
          <a:xfrm>
            <a:off x="4752000" y="2197875"/>
            <a:ext cx="4203900" cy="184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Prevention</a:t>
            </a:r>
            <a:endParaRPr sz="1500">
              <a:latin typeface="Lato"/>
              <a:ea typeface="Lato"/>
              <a:cs typeface="Lato"/>
              <a:sym typeface="Lato"/>
            </a:endParaRPr>
          </a:p>
          <a:p>
            <a:pPr indent="0" lvl="0" marL="0" rtl="0" algn="l">
              <a:lnSpc>
                <a:spcPct val="115000"/>
              </a:lnSpc>
              <a:spcBef>
                <a:spcPts val="1000"/>
              </a:spcBef>
              <a:spcAft>
                <a:spcPts val="1000"/>
              </a:spcAft>
              <a:buNone/>
            </a:pPr>
            <a:r>
              <a:rPr lang="en-GB" sz="1300">
                <a:latin typeface="Lato"/>
                <a:ea typeface="Lato"/>
                <a:cs typeface="Lato"/>
                <a:sym typeface="Lato"/>
              </a:rPr>
              <a:t>As Cryptochat uses 256-bit AES encryption, it is virtually impenetrable to brute force since no computing technology on earth currently can crack it in any reasonable timeframe. Even with the fastest supercomputer in the world, it will take billions of years to crack 256-bit AES encryption</a:t>
            </a:r>
            <a:endParaRPr sz="1300">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5"/>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5"/>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Known Attacks:</a:t>
            </a:r>
            <a:endParaRPr sz="2400"/>
          </a:p>
          <a:p>
            <a:pPr indent="0" lvl="0" marL="0" rtl="0" algn="ctr">
              <a:spcBef>
                <a:spcPts val="0"/>
              </a:spcBef>
              <a:spcAft>
                <a:spcPts val="0"/>
              </a:spcAft>
              <a:buNone/>
            </a:pPr>
            <a:r>
              <a:rPr lang="en-GB" sz="2400"/>
              <a:t>Replay Attacks</a:t>
            </a:r>
            <a:endParaRPr sz="2400"/>
          </a:p>
        </p:txBody>
      </p:sp>
      <p:sp>
        <p:nvSpPr>
          <p:cNvPr id="596" name="Google Shape;596;p55"/>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7" name="Google Shape;597;p55"/>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598" name="Google Shape;598;p55"/>
          <p:cNvSpPr txBox="1"/>
          <p:nvPr/>
        </p:nvSpPr>
        <p:spPr>
          <a:xfrm>
            <a:off x="4752000" y="961163"/>
            <a:ext cx="4056300" cy="97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What is it?</a:t>
            </a:r>
            <a:endParaRPr sz="1500">
              <a:latin typeface="Lato"/>
              <a:ea typeface="Lato"/>
              <a:cs typeface="Lato"/>
              <a:sym typeface="Lato"/>
            </a:endParaRPr>
          </a:p>
          <a:p>
            <a:pPr indent="0" lvl="0" marL="0" rtl="0" algn="l">
              <a:lnSpc>
                <a:spcPct val="115000"/>
              </a:lnSpc>
              <a:spcBef>
                <a:spcPts val="1000"/>
              </a:spcBef>
              <a:spcAft>
                <a:spcPts val="0"/>
              </a:spcAft>
              <a:buNone/>
            </a:pPr>
            <a:r>
              <a:rPr lang="en-GB" sz="1300">
                <a:latin typeface="Lato"/>
                <a:ea typeface="Lato"/>
                <a:cs typeface="Lato"/>
                <a:sym typeface="Lato"/>
              </a:rPr>
              <a:t>Attacker captures encrypted messages from sender and sends it to receiver, spoofing as the original sender</a:t>
            </a:r>
            <a:endParaRPr sz="1300">
              <a:latin typeface="Lato"/>
              <a:ea typeface="Lato"/>
              <a:cs typeface="Lato"/>
              <a:sym typeface="Lato"/>
            </a:endParaRPr>
          </a:p>
          <a:p>
            <a:pPr indent="0" lvl="0" marL="0" rtl="0" algn="l">
              <a:lnSpc>
                <a:spcPct val="115000"/>
              </a:lnSpc>
              <a:spcBef>
                <a:spcPts val="1200"/>
              </a:spcBef>
              <a:spcAft>
                <a:spcPts val="0"/>
              </a:spcAft>
              <a:buNone/>
            </a:pPr>
            <a:r>
              <a:t/>
            </a:r>
            <a:endParaRPr>
              <a:solidFill>
                <a:srgbClr val="595959"/>
              </a:solidFill>
              <a:latin typeface="Lato"/>
              <a:ea typeface="Lato"/>
              <a:cs typeface="Lato"/>
              <a:sym typeface="Lato"/>
            </a:endParaRPr>
          </a:p>
          <a:p>
            <a:pPr indent="0" lvl="0" marL="0" rtl="0" algn="l">
              <a:lnSpc>
                <a:spcPct val="115000"/>
              </a:lnSpc>
              <a:spcBef>
                <a:spcPts val="1200"/>
              </a:spcBef>
              <a:spcAft>
                <a:spcPts val="1200"/>
              </a:spcAft>
              <a:buNone/>
            </a:pPr>
            <a:r>
              <a:t/>
            </a:r>
            <a:endParaRPr>
              <a:solidFill>
                <a:srgbClr val="595959"/>
              </a:solidFill>
              <a:latin typeface="Lato"/>
              <a:ea typeface="Lato"/>
              <a:cs typeface="Lato"/>
              <a:sym typeface="Lato"/>
            </a:endParaRPr>
          </a:p>
        </p:txBody>
      </p:sp>
      <p:sp>
        <p:nvSpPr>
          <p:cNvPr id="599" name="Google Shape;599;p55"/>
          <p:cNvSpPr txBox="1"/>
          <p:nvPr/>
        </p:nvSpPr>
        <p:spPr>
          <a:xfrm>
            <a:off x="4752000" y="2187338"/>
            <a:ext cx="4203900" cy="207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Prevention</a:t>
            </a:r>
            <a:endParaRPr sz="1500">
              <a:latin typeface="Lato"/>
              <a:ea typeface="Lato"/>
              <a:cs typeface="Lato"/>
              <a:sym typeface="Lato"/>
            </a:endParaRPr>
          </a:p>
          <a:p>
            <a:pPr indent="0" lvl="0" marL="0" rtl="0" algn="l">
              <a:lnSpc>
                <a:spcPct val="115000"/>
              </a:lnSpc>
              <a:spcBef>
                <a:spcPts val="1000"/>
              </a:spcBef>
              <a:spcAft>
                <a:spcPts val="1000"/>
              </a:spcAft>
              <a:buNone/>
            </a:pPr>
            <a:r>
              <a:rPr lang="en-GB" sz="1300">
                <a:latin typeface="Lato"/>
                <a:ea typeface="Lato"/>
                <a:cs typeface="Lato"/>
                <a:sym typeface="Lato"/>
              </a:rPr>
              <a:t>To prevent replay attacks, </a:t>
            </a:r>
            <a:r>
              <a:rPr b="1" i="1" lang="en-GB" sz="1300">
                <a:latin typeface="Lato"/>
                <a:ea typeface="Lato"/>
                <a:cs typeface="Lato"/>
                <a:sym typeface="Lato"/>
              </a:rPr>
              <a:t>recipient ID</a:t>
            </a:r>
            <a:r>
              <a:rPr lang="en-GB" sz="1300">
                <a:latin typeface="Lato"/>
                <a:ea typeface="Lato"/>
                <a:cs typeface="Lato"/>
                <a:sym typeface="Lato"/>
              </a:rPr>
              <a:t> is appended to the encrypted message before being hashed and signed. Therefore, even if the attacker forward the message to another user, the 3rd recipient receiving the message will be able to verify if the signature with the hash appended with intended recipient ID </a:t>
            </a:r>
            <a:endParaRPr sz="13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0"/>
          <p:cNvSpPr txBox="1"/>
          <p:nvPr>
            <p:ph idx="4294967295" type="title"/>
          </p:nvPr>
        </p:nvSpPr>
        <p:spPr>
          <a:xfrm>
            <a:off x="2549400"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Potential Threats</a:t>
            </a:r>
            <a:endParaRPr b="1" sz="2500"/>
          </a:p>
        </p:txBody>
      </p:sp>
      <p:sp>
        <p:nvSpPr>
          <p:cNvPr id="257" name="Google Shape;257;p20"/>
          <p:cNvSpPr/>
          <p:nvPr/>
        </p:nvSpPr>
        <p:spPr>
          <a:xfrm>
            <a:off x="4022250" y="2858100"/>
            <a:ext cx="1099500" cy="5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6"/>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6"/>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Known Attacks:</a:t>
            </a:r>
            <a:endParaRPr sz="2400"/>
          </a:p>
          <a:p>
            <a:pPr indent="0" lvl="0" marL="0" rtl="0" algn="ctr">
              <a:spcBef>
                <a:spcPts val="0"/>
              </a:spcBef>
              <a:spcAft>
                <a:spcPts val="0"/>
              </a:spcAft>
              <a:buNone/>
            </a:pPr>
            <a:r>
              <a:rPr lang="en-GB" sz="2400"/>
              <a:t>Man-in-the-Middle</a:t>
            </a:r>
            <a:endParaRPr sz="2400"/>
          </a:p>
        </p:txBody>
      </p:sp>
      <p:sp>
        <p:nvSpPr>
          <p:cNvPr id="606" name="Google Shape;606;p56"/>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7" name="Google Shape;607;p56"/>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608" name="Google Shape;608;p56"/>
          <p:cNvSpPr txBox="1"/>
          <p:nvPr/>
        </p:nvSpPr>
        <p:spPr>
          <a:xfrm>
            <a:off x="4752000" y="421275"/>
            <a:ext cx="4056300" cy="137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What is it?</a:t>
            </a:r>
            <a:endParaRPr sz="1500">
              <a:latin typeface="Lato"/>
              <a:ea typeface="Lato"/>
              <a:cs typeface="Lato"/>
              <a:sym typeface="Lato"/>
            </a:endParaRPr>
          </a:p>
          <a:p>
            <a:pPr indent="0" lvl="0" marL="0" rtl="0" algn="l">
              <a:lnSpc>
                <a:spcPct val="115000"/>
              </a:lnSpc>
              <a:spcBef>
                <a:spcPts val="1000"/>
              </a:spcBef>
              <a:spcAft>
                <a:spcPts val="0"/>
              </a:spcAft>
              <a:buNone/>
            </a:pPr>
            <a:r>
              <a:rPr lang="en-GB" sz="1300">
                <a:latin typeface="Lato"/>
                <a:ea typeface="Lato"/>
                <a:cs typeface="Lato"/>
                <a:sym typeface="Lato"/>
              </a:rPr>
              <a:t>Attacker can either eavesdrop by a sniffing attack or  spoof as a “legitimate” user by performing a key exchange process in the middle to forward message between two legitimate user</a:t>
            </a:r>
            <a:endParaRPr sz="1300">
              <a:latin typeface="Lato"/>
              <a:ea typeface="Lato"/>
              <a:cs typeface="Lato"/>
              <a:sym typeface="Lato"/>
            </a:endParaRPr>
          </a:p>
          <a:p>
            <a:pPr indent="0" lvl="0" marL="0" rtl="0" algn="l">
              <a:lnSpc>
                <a:spcPct val="115000"/>
              </a:lnSpc>
              <a:spcBef>
                <a:spcPts val="1200"/>
              </a:spcBef>
              <a:spcAft>
                <a:spcPts val="0"/>
              </a:spcAft>
              <a:buNone/>
            </a:pPr>
            <a:r>
              <a:t/>
            </a:r>
            <a:endParaRPr>
              <a:solidFill>
                <a:srgbClr val="595959"/>
              </a:solidFill>
              <a:latin typeface="Lato"/>
              <a:ea typeface="Lato"/>
              <a:cs typeface="Lato"/>
              <a:sym typeface="Lato"/>
            </a:endParaRPr>
          </a:p>
          <a:p>
            <a:pPr indent="0" lvl="0" marL="0" rtl="0" algn="l">
              <a:lnSpc>
                <a:spcPct val="115000"/>
              </a:lnSpc>
              <a:spcBef>
                <a:spcPts val="1200"/>
              </a:spcBef>
              <a:spcAft>
                <a:spcPts val="1200"/>
              </a:spcAft>
              <a:buNone/>
            </a:pPr>
            <a:r>
              <a:t/>
            </a:r>
            <a:endParaRPr>
              <a:solidFill>
                <a:srgbClr val="595959"/>
              </a:solidFill>
              <a:latin typeface="Lato"/>
              <a:ea typeface="Lato"/>
              <a:cs typeface="Lato"/>
              <a:sym typeface="Lato"/>
            </a:endParaRPr>
          </a:p>
        </p:txBody>
      </p:sp>
      <p:sp>
        <p:nvSpPr>
          <p:cNvPr id="609" name="Google Shape;609;p56"/>
          <p:cNvSpPr txBox="1"/>
          <p:nvPr/>
        </p:nvSpPr>
        <p:spPr>
          <a:xfrm>
            <a:off x="4752000" y="1872675"/>
            <a:ext cx="4203900" cy="284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Prevention</a:t>
            </a:r>
            <a:endParaRPr sz="1500">
              <a:latin typeface="Lato"/>
              <a:ea typeface="Lato"/>
              <a:cs typeface="Lato"/>
              <a:sym typeface="Lato"/>
            </a:endParaRPr>
          </a:p>
          <a:p>
            <a:pPr indent="0" lvl="0" marL="0" rtl="0" algn="l">
              <a:lnSpc>
                <a:spcPct val="115000"/>
              </a:lnSpc>
              <a:spcBef>
                <a:spcPts val="1000"/>
              </a:spcBef>
              <a:spcAft>
                <a:spcPts val="0"/>
              </a:spcAft>
              <a:buNone/>
            </a:pPr>
            <a:r>
              <a:rPr lang="en-GB" sz="1300">
                <a:latin typeface="Lato"/>
                <a:ea typeface="Lato"/>
                <a:cs typeface="Lato"/>
                <a:sym typeface="Lato"/>
              </a:rPr>
              <a:t>During initial session establishment, MitM is prevented as room ID is appended to the shared secret before hashing and then signed. As </a:t>
            </a:r>
            <a:r>
              <a:rPr b="1" i="1" lang="en-GB" sz="1300">
                <a:latin typeface="Lato"/>
                <a:ea typeface="Lato"/>
                <a:cs typeface="Lato"/>
                <a:sym typeface="Lato"/>
              </a:rPr>
              <a:t>only the users know the room ID</a:t>
            </a:r>
            <a:r>
              <a:rPr lang="en-GB" sz="1300">
                <a:latin typeface="Lato"/>
                <a:ea typeface="Lato"/>
                <a:cs typeface="Lato"/>
                <a:sym typeface="Lato"/>
              </a:rPr>
              <a:t>, the attacker would </a:t>
            </a:r>
            <a:r>
              <a:rPr b="1" i="1" lang="en-GB" sz="1300">
                <a:latin typeface="Lato"/>
                <a:ea typeface="Lato"/>
                <a:cs typeface="Lato"/>
                <a:sym typeface="Lato"/>
              </a:rPr>
              <a:t>fail the mutual authentication</a:t>
            </a:r>
            <a:r>
              <a:rPr lang="en-GB" sz="1300">
                <a:latin typeface="Lato"/>
                <a:ea typeface="Lato"/>
                <a:cs typeface="Lato"/>
                <a:sym typeface="Lato"/>
              </a:rPr>
              <a:t> since he would not be able to generate the correct hash and validate the signature</a:t>
            </a:r>
            <a:endParaRPr sz="1300">
              <a:latin typeface="Lato"/>
              <a:ea typeface="Lato"/>
              <a:cs typeface="Lato"/>
              <a:sym typeface="Lato"/>
            </a:endParaRPr>
          </a:p>
          <a:p>
            <a:pPr indent="0" lvl="0" marL="0" rtl="0" algn="l">
              <a:lnSpc>
                <a:spcPct val="115000"/>
              </a:lnSpc>
              <a:spcBef>
                <a:spcPts val="1000"/>
              </a:spcBef>
              <a:spcAft>
                <a:spcPts val="1000"/>
              </a:spcAft>
              <a:buNone/>
            </a:pPr>
            <a:r>
              <a:rPr lang="en-GB" sz="1300">
                <a:latin typeface="Lato"/>
                <a:ea typeface="Lato"/>
                <a:cs typeface="Lato"/>
                <a:sym typeface="Lato"/>
              </a:rPr>
              <a:t>In addition, the </a:t>
            </a:r>
            <a:r>
              <a:rPr b="1" i="1" lang="en-GB" sz="1300">
                <a:latin typeface="Lato"/>
                <a:ea typeface="Lato"/>
                <a:cs typeface="Lato"/>
                <a:sym typeface="Lato"/>
              </a:rPr>
              <a:t>AES-OFB</a:t>
            </a:r>
            <a:r>
              <a:rPr lang="en-GB" sz="1300">
                <a:latin typeface="Lato"/>
                <a:ea typeface="Lato"/>
                <a:cs typeface="Lato"/>
                <a:sym typeface="Lato"/>
              </a:rPr>
              <a:t> is used to encrypt the message. Should MitM be able to intercepts the encrypted message. He will not be able to read it as it will be </a:t>
            </a:r>
            <a:r>
              <a:rPr b="1" i="1" lang="en-GB" sz="1300">
                <a:latin typeface="Lato"/>
                <a:ea typeface="Lato"/>
                <a:cs typeface="Lato"/>
                <a:sym typeface="Lato"/>
              </a:rPr>
              <a:t>computationally infeasible</a:t>
            </a:r>
            <a:r>
              <a:rPr lang="en-GB" sz="1300">
                <a:latin typeface="Lato"/>
                <a:ea typeface="Lato"/>
                <a:cs typeface="Lato"/>
                <a:sym typeface="Lato"/>
              </a:rPr>
              <a:t> to decrypt it</a:t>
            </a:r>
            <a:endParaRPr sz="1300">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7"/>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7"/>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Known Attacks:</a:t>
            </a:r>
            <a:endParaRPr sz="2400"/>
          </a:p>
          <a:p>
            <a:pPr indent="0" lvl="0" marL="0" rtl="0" algn="ctr">
              <a:spcBef>
                <a:spcPts val="0"/>
              </a:spcBef>
              <a:spcAft>
                <a:spcPts val="0"/>
              </a:spcAft>
              <a:buNone/>
            </a:pPr>
            <a:r>
              <a:rPr lang="en-GB" sz="2400"/>
              <a:t>Cipher-only Attacks</a:t>
            </a:r>
            <a:endParaRPr sz="2400"/>
          </a:p>
        </p:txBody>
      </p:sp>
      <p:sp>
        <p:nvSpPr>
          <p:cNvPr id="616" name="Google Shape;616;p57"/>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7" name="Google Shape;617;p57"/>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618" name="Google Shape;618;p57"/>
          <p:cNvSpPr txBox="1"/>
          <p:nvPr/>
        </p:nvSpPr>
        <p:spPr>
          <a:xfrm>
            <a:off x="4752000" y="530850"/>
            <a:ext cx="4056300" cy="97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What is it?</a:t>
            </a:r>
            <a:endParaRPr sz="1500">
              <a:latin typeface="Lato"/>
              <a:ea typeface="Lato"/>
              <a:cs typeface="Lato"/>
              <a:sym typeface="Lato"/>
            </a:endParaRPr>
          </a:p>
          <a:p>
            <a:pPr indent="0" lvl="0" marL="0" rtl="0" algn="l">
              <a:lnSpc>
                <a:spcPct val="115000"/>
              </a:lnSpc>
              <a:spcBef>
                <a:spcPts val="1000"/>
              </a:spcBef>
              <a:spcAft>
                <a:spcPts val="0"/>
              </a:spcAft>
              <a:buNone/>
            </a:pPr>
            <a:r>
              <a:rPr lang="en-GB" sz="1300">
                <a:latin typeface="Lato"/>
                <a:ea typeface="Lato"/>
                <a:cs typeface="Lato"/>
                <a:sym typeface="Lato"/>
              </a:rPr>
              <a:t>Using a number of encrypted messages, attacker tries to recover as much plaintext messages and guess the secret key to decrypt the other messages</a:t>
            </a:r>
            <a:endParaRPr>
              <a:solidFill>
                <a:srgbClr val="595959"/>
              </a:solidFill>
              <a:latin typeface="Lato"/>
              <a:ea typeface="Lato"/>
              <a:cs typeface="Lato"/>
              <a:sym typeface="Lato"/>
            </a:endParaRPr>
          </a:p>
          <a:p>
            <a:pPr indent="0" lvl="0" marL="0" rtl="0" algn="l">
              <a:lnSpc>
                <a:spcPct val="115000"/>
              </a:lnSpc>
              <a:spcBef>
                <a:spcPts val="1200"/>
              </a:spcBef>
              <a:spcAft>
                <a:spcPts val="1200"/>
              </a:spcAft>
              <a:buNone/>
            </a:pPr>
            <a:r>
              <a:t/>
            </a:r>
            <a:endParaRPr>
              <a:solidFill>
                <a:srgbClr val="595959"/>
              </a:solidFill>
              <a:latin typeface="Lato"/>
              <a:ea typeface="Lato"/>
              <a:cs typeface="Lato"/>
              <a:sym typeface="Lato"/>
            </a:endParaRPr>
          </a:p>
        </p:txBody>
      </p:sp>
      <p:sp>
        <p:nvSpPr>
          <p:cNvPr id="619" name="Google Shape;619;p57"/>
          <p:cNvSpPr txBox="1"/>
          <p:nvPr/>
        </p:nvSpPr>
        <p:spPr>
          <a:xfrm>
            <a:off x="4752000" y="1745550"/>
            <a:ext cx="4203900" cy="286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Prevention</a:t>
            </a:r>
            <a:endParaRPr sz="1500">
              <a:latin typeface="Lato"/>
              <a:ea typeface="Lato"/>
              <a:cs typeface="Lato"/>
              <a:sym typeface="Lato"/>
            </a:endParaRPr>
          </a:p>
          <a:p>
            <a:pPr indent="0" lvl="0" marL="0" rtl="0" algn="l">
              <a:lnSpc>
                <a:spcPct val="115000"/>
              </a:lnSpc>
              <a:spcBef>
                <a:spcPts val="1000"/>
              </a:spcBef>
              <a:spcAft>
                <a:spcPts val="0"/>
              </a:spcAft>
              <a:buNone/>
            </a:pPr>
            <a:r>
              <a:rPr lang="en-GB" sz="1300">
                <a:latin typeface="Lato"/>
                <a:ea typeface="Lato"/>
                <a:cs typeface="Lato"/>
                <a:sym typeface="Lato"/>
              </a:rPr>
              <a:t>Attackers often uses  statistical techniques such as </a:t>
            </a:r>
            <a:r>
              <a:rPr b="1" i="1" lang="en-GB" sz="1300">
                <a:latin typeface="Lato"/>
                <a:ea typeface="Lato"/>
                <a:cs typeface="Lato"/>
                <a:sym typeface="Lato"/>
              </a:rPr>
              <a:t>frequency analysis </a:t>
            </a:r>
            <a:r>
              <a:rPr lang="en-GB" sz="1300">
                <a:latin typeface="Lato"/>
                <a:ea typeface="Lato"/>
                <a:cs typeface="Lato"/>
                <a:sym typeface="Lato"/>
              </a:rPr>
              <a:t>to attack ciphertext.  It is prevented since Cryptochat is encrypted with symmetric (AES  256-OFB) which prevents repeated blocks</a:t>
            </a:r>
            <a:endParaRPr sz="1300">
              <a:latin typeface="Lato"/>
              <a:ea typeface="Lato"/>
              <a:cs typeface="Lato"/>
              <a:sym typeface="Lato"/>
            </a:endParaRPr>
          </a:p>
          <a:p>
            <a:pPr indent="0" lvl="0" marL="0" rtl="0" algn="l">
              <a:lnSpc>
                <a:spcPct val="115000"/>
              </a:lnSpc>
              <a:spcBef>
                <a:spcPts val="1000"/>
              </a:spcBef>
              <a:spcAft>
                <a:spcPts val="0"/>
              </a:spcAft>
              <a:buNone/>
            </a:pPr>
            <a:r>
              <a:rPr lang="en-GB" sz="1300">
                <a:latin typeface="Lato"/>
                <a:ea typeface="Lato"/>
                <a:cs typeface="Lato"/>
                <a:sym typeface="Lato"/>
              </a:rPr>
              <a:t>It is further </a:t>
            </a:r>
            <a:r>
              <a:rPr b="1" i="1" lang="en-GB" sz="1300">
                <a:latin typeface="Lato"/>
                <a:ea typeface="Lato"/>
                <a:cs typeface="Lato"/>
                <a:sym typeface="Lato"/>
              </a:rPr>
              <a:t>encrypted using asymmetric (ECIES) </a:t>
            </a:r>
            <a:r>
              <a:rPr lang="en-GB" sz="1300">
                <a:latin typeface="Lato"/>
                <a:ea typeface="Lato"/>
                <a:cs typeface="Lato"/>
                <a:sym typeface="Lato"/>
              </a:rPr>
              <a:t>encryption so attacker would not be able to decipher even if a set of ciphertext are known. Similarly, the ephemeral keys, one time use Salt and IV makes frequency analysis harder to identify patterns</a:t>
            </a:r>
            <a:endParaRPr sz="1300">
              <a:latin typeface="Lato"/>
              <a:ea typeface="Lato"/>
              <a:cs typeface="Lato"/>
              <a:sym typeface="Lato"/>
            </a:endParaRPr>
          </a:p>
          <a:p>
            <a:pPr indent="0" lvl="0" marL="457200" rtl="0" algn="l">
              <a:lnSpc>
                <a:spcPct val="115000"/>
              </a:lnSpc>
              <a:spcBef>
                <a:spcPts val="1000"/>
              </a:spcBef>
              <a:spcAft>
                <a:spcPts val="1000"/>
              </a:spcAft>
              <a:buNone/>
            </a:pPr>
            <a:r>
              <a:t/>
            </a:r>
            <a:endParaRPr sz="1300">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8"/>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8"/>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Known Attacks:</a:t>
            </a:r>
            <a:endParaRPr sz="2400"/>
          </a:p>
          <a:p>
            <a:pPr indent="0" lvl="0" marL="0" rtl="0" algn="ctr">
              <a:spcBef>
                <a:spcPts val="0"/>
              </a:spcBef>
              <a:spcAft>
                <a:spcPts val="0"/>
              </a:spcAft>
              <a:buNone/>
            </a:pPr>
            <a:r>
              <a:rPr lang="en-GB" sz="2400"/>
              <a:t>Chosen-Ciphertext attack</a:t>
            </a:r>
            <a:endParaRPr sz="2400"/>
          </a:p>
        </p:txBody>
      </p:sp>
      <p:sp>
        <p:nvSpPr>
          <p:cNvPr id="626" name="Google Shape;626;p58"/>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7" name="Google Shape;627;p58"/>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628" name="Google Shape;628;p58"/>
          <p:cNvSpPr txBox="1"/>
          <p:nvPr/>
        </p:nvSpPr>
        <p:spPr>
          <a:xfrm>
            <a:off x="4752000" y="484700"/>
            <a:ext cx="4392000" cy="126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What is it?</a:t>
            </a:r>
            <a:endParaRPr sz="1500">
              <a:latin typeface="Lato"/>
              <a:ea typeface="Lato"/>
              <a:cs typeface="Lato"/>
              <a:sym typeface="Lato"/>
            </a:endParaRPr>
          </a:p>
          <a:p>
            <a:pPr indent="0" lvl="0" marL="0" rtl="0" algn="l">
              <a:lnSpc>
                <a:spcPct val="115000"/>
              </a:lnSpc>
              <a:spcBef>
                <a:spcPts val="1000"/>
              </a:spcBef>
              <a:spcAft>
                <a:spcPts val="0"/>
              </a:spcAft>
              <a:buNone/>
            </a:pPr>
            <a:r>
              <a:rPr lang="en-GB" sz="1300">
                <a:latin typeface="Lato"/>
                <a:ea typeface="Lato"/>
                <a:cs typeface="Lato"/>
                <a:sym typeface="Lato"/>
              </a:rPr>
              <a:t>Attacker tricks the legitimate user to decrypt the message and sends the message to itself</a:t>
            </a:r>
            <a:endParaRPr sz="1300">
              <a:latin typeface="Lato"/>
              <a:ea typeface="Lato"/>
              <a:cs typeface="Lato"/>
              <a:sym typeface="Lato"/>
            </a:endParaRPr>
          </a:p>
          <a:p>
            <a:pPr indent="0" lvl="0" marL="0" rtl="0" algn="l">
              <a:lnSpc>
                <a:spcPct val="115000"/>
              </a:lnSpc>
              <a:spcBef>
                <a:spcPts val="1200"/>
              </a:spcBef>
              <a:spcAft>
                <a:spcPts val="0"/>
              </a:spcAft>
              <a:buNone/>
            </a:pPr>
            <a:r>
              <a:t/>
            </a:r>
            <a:endParaRPr>
              <a:solidFill>
                <a:srgbClr val="595959"/>
              </a:solidFill>
              <a:latin typeface="Lato"/>
              <a:ea typeface="Lato"/>
              <a:cs typeface="Lato"/>
              <a:sym typeface="Lato"/>
            </a:endParaRPr>
          </a:p>
          <a:p>
            <a:pPr indent="0" lvl="0" marL="0" rtl="0" algn="l">
              <a:lnSpc>
                <a:spcPct val="115000"/>
              </a:lnSpc>
              <a:spcBef>
                <a:spcPts val="1200"/>
              </a:spcBef>
              <a:spcAft>
                <a:spcPts val="1200"/>
              </a:spcAft>
              <a:buNone/>
            </a:pPr>
            <a:r>
              <a:t/>
            </a:r>
            <a:endParaRPr>
              <a:solidFill>
                <a:srgbClr val="595959"/>
              </a:solidFill>
              <a:latin typeface="Lato"/>
              <a:ea typeface="Lato"/>
              <a:cs typeface="Lato"/>
              <a:sym typeface="Lato"/>
            </a:endParaRPr>
          </a:p>
        </p:txBody>
      </p:sp>
      <p:sp>
        <p:nvSpPr>
          <p:cNvPr id="629" name="Google Shape;629;p58"/>
          <p:cNvSpPr txBox="1"/>
          <p:nvPr/>
        </p:nvSpPr>
        <p:spPr>
          <a:xfrm>
            <a:off x="4752000" y="1495321"/>
            <a:ext cx="4203900" cy="215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Lato"/>
                <a:ea typeface="Lato"/>
                <a:cs typeface="Lato"/>
                <a:sym typeface="Lato"/>
              </a:rPr>
              <a:t>Prevention</a:t>
            </a:r>
            <a:endParaRPr sz="1500">
              <a:latin typeface="Lato"/>
              <a:ea typeface="Lato"/>
              <a:cs typeface="Lato"/>
              <a:sym typeface="Lato"/>
            </a:endParaRPr>
          </a:p>
          <a:p>
            <a:pPr indent="0" lvl="0" marL="0" rtl="0" algn="l">
              <a:lnSpc>
                <a:spcPct val="115000"/>
              </a:lnSpc>
              <a:spcBef>
                <a:spcPts val="1000"/>
              </a:spcBef>
              <a:spcAft>
                <a:spcPts val="1000"/>
              </a:spcAft>
              <a:buNone/>
            </a:pPr>
            <a:r>
              <a:rPr lang="en-GB" sz="1300">
                <a:latin typeface="Lato"/>
                <a:ea typeface="Lato"/>
                <a:cs typeface="Lato"/>
                <a:sym typeface="Lato"/>
              </a:rPr>
              <a:t>The authenticated encryption mode allows for symmetric encryption then produces a message authentication code (MAC) for the legitimate user to check before decrypting the message, which in this case, Cryptochat is using HMAC-sha256 and a secret shared hash key</a:t>
            </a:r>
            <a:endParaRPr sz="1300">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9"/>
          <p:cNvSpPr txBox="1"/>
          <p:nvPr>
            <p:ph idx="4294967295" type="title"/>
          </p:nvPr>
        </p:nvSpPr>
        <p:spPr>
          <a:xfrm>
            <a:off x="2549400"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Detailed Program Flow</a:t>
            </a:r>
            <a:endParaRPr b="1" sz="2500"/>
          </a:p>
        </p:txBody>
      </p:sp>
      <p:sp>
        <p:nvSpPr>
          <p:cNvPr id="635" name="Google Shape;635;p59"/>
          <p:cNvSpPr/>
          <p:nvPr/>
        </p:nvSpPr>
        <p:spPr>
          <a:xfrm>
            <a:off x="4022250" y="2858100"/>
            <a:ext cx="1099500" cy="5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9" name="Shape 639"/>
        <p:cNvGrpSpPr/>
        <p:nvPr/>
      </p:nvGrpSpPr>
      <p:grpSpPr>
        <a:xfrm>
          <a:off x="0" y="0"/>
          <a:ext cx="0" cy="0"/>
          <a:chOff x="0" y="0"/>
          <a:chExt cx="0" cy="0"/>
        </a:xfrm>
      </p:grpSpPr>
      <p:sp>
        <p:nvSpPr>
          <p:cNvPr id="640" name="Google Shape;640;p60"/>
          <p:cNvSpPr/>
          <p:nvPr/>
        </p:nvSpPr>
        <p:spPr>
          <a:xfrm>
            <a:off x="7700" y="1437725"/>
            <a:ext cx="9144000" cy="370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0"/>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rPr>
              <a:t>Initial Session Establish</a:t>
            </a:r>
            <a:endParaRPr>
              <a:solidFill>
                <a:srgbClr val="FFFFFF"/>
              </a:solidFill>
            </a:endParaRPr>
          </a:p>
        </p:txBody>
      </p:sp>
      <p:sp>
        <p:nvSpPr>
          <p:cNvPr id="642" name="Google Shape;642;p60"/>
          <p:cNvSpPr/>
          <p:nvPr/>
        </p:nvSpPr>
        <p:spPr>
          <a:xfrm>
            <a:off x="7856400" y="492872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0"/>
          <p:cNvSpPr txBox="1"/>
          <p:nvPr>
            <p:ph idx="1" type="body"/>
          </p:nvPr>
        </p:nvSpPr>
        <p:spPr>
          <a:xfrm>
            <a:off x="5560075" y="2143625"/>
            <a:ext cx="3489300" cy="2294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rgbClr val="000000"/>
                </a:solidFill>
              </a:rPr>
              <a:t>Session Key establishment</a:t>
            </a:r>
            <a:endParaRPr b="1">
              <a:solidFill>
                <a:srgbClr val="000000"/>
              </a:solidFill>
            </a:endParaRPr>
          </a:p>
          <a:p>
            <a:pPr indent="-311150" lvl="0" marL="457200" rtl="0" algn="l">
              <a:lnSpc>
                <a:spcPct val="150000"/>
              </a:lnSpc>
              <a:spcBef>
                <a:spcPts val="0"/>
              </a:spcBef>
              <a:spcAft>
                <a:spcPts val="0"/>
              </a:spcAft>
              <a:buClr>
                <a:srgbClr val="000000"/>
              </a:buClr>
              <a:buSzPts val="1300"/>
              <a:buAutoNum type="arabicPeriod"/>
            </a:pPr>
            <a:r>
              <a:rPr lang="en-GB">
                <a:solidFill>
                  <a:srgbClr val="000000"/>
                </a:solidFill>
              </a:rPr>
              <a:t>Both user exchange public key exponent and calculate shared session secret key K using Elliptic Curve Diffie Hellman (secp256k1)</a:t>
            </a:r>
            <a:endParaRPr>
              <a:solidFill>
                <a:srgbClr val="000000"/>
              </a:solidFill>
            </a:endParaRPr>
          </a:p>
          <a:p>
            <a:pPr indent="0" lvl="0" marL="0" marR="101600" rtl="0" algn="l">
              <a:spcBef>
                <a:spcPts val="0"/>
              </a:spcBef>
              <a:spcAft>
                <a:spcPts val="0"/>
              </a:spcAft>
              <a:buNone/>
            </a:pPr>
            <a:r>
              <a:t/>
            </a:r>
            <a:endParaRPr b="1" sz="1500">
              <a:solidFill>
                <a:srgbClr val="000000"/>
              </a:solidFill>
              <a:highlight>
                <a:srgbClr val="FFFFFF"/>
              </a:highlight>
            </a:endParaRPr>
          </a:p>
        </p:txBody>
      </p:sp>
      <p:pic>
        <p:nvPicPr>
          <p:cNvPr id="644" name="Google Shape;644;p60"/>
          <p:cNvPicPr preferRelativeResize="0"/>
          <p:nvPr/>
        </p:nvPicPr>
        <p:blipFill>
          <a:blip r:embed="rId3">
            <a:alphaModFix/>
          </a:blip>
          <a:stretch>
            <a:fillRect/>
          </a:stretch>
        </p:blipFill>
        <p:spPr>
          <a:xfrm>
            <a:off x="524650" y="1555783"/>
            <a:ext cx="4386601" cy="346978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8" name="Shape 648"/>
        <p:cNvGrpSpPr/>
        <p:nvPr/>
      </p:nvGrpSpPr>
      <p:grpSpPr>
        <a:xfrm>
          <a:off x="0" y="0"/>
          <a:ext cx="0" cy="0"/>
          <a:chOff x="0" y="0"/>
          <a:chExt cx="0" cy="0"/>
        </a:xfrm>
      </p:grpSpPr>
      <p:sp>
        <p:nvSpPr>
          <p:cNvPr id="649" name="Google Shape;649;p61"/>
          <p:cNvSpPr/>
          <p:nvPr/>
        </p:nvSpPr>
        <p:spPr>
          <a:xfrm>
            <a:off x="7700" y="1437725"/>
            <a:ext cx="9144000" cy="370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1"/>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rPr>
              <a:t>Mutual Authentication (Key confirmation)</a:t>
            </a:r>
            <a:endParaRPr>
              <a:solidFill>
                <a:srgbClr val="FFFFFF"/>
              </a:solidFill>
            </a:endParaRPr>
          </a:p>
        </p:txBody>
      </p:sp>
      <p:sp>
        <p:nvSpPr>
          <p:cNvPr id="651" name="Google Shape;651;p61"/>
          <p:cNvSpPr/>
          <p:nvPr/>
        </p:nvSpPr>
        <p:spPr>
          <a:xfrm>
            <a:off x="7856400" y="492872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1"/>
          <p:cNvSpPr txBox="1"/>
          <p:nvPr>
            <p:ph idx="1" type="body"/>
          </p:nvPr>
        </p:nvSpPr>
        <p:spPr>
          <a:xfrm>
            <a:off x="5543075" y="1849003"/>
            <a:ext cx="3489300" cy="2781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rgbClr val="000000"/>
                </a:solidFill>
              </a:rPr>
              <a:t>Mutual Authentication</a:t>
            </a:r>
            <a:endParaRPr b="1">
              <a:solidFill>
                <a:srgbClr val="000000"/>
              </a:solidFill>
            </a:endParaRPr>
          </a:p>
          <a:p>
            <a:pPr indent="-311150" lvl="0" marL="457200" rtl="0" algn="l">
              <a:lnSpc>
                <a:spcPct val="150000"/>
              </a:lnSpc>
              <a:spcBef>
                <a:spcPts val="0"/>
              </a:spcBef>
              <a:spcAft>
                <a:spcPts val="0"/>
              </a:spcAft>
              <a:buClr>
                <a:srgbClr val="000000"/>
              </a:buClr>
              <a:buSzPts val="1300"/>
              <a:buAutoNum type="arabicPeriod"/>
            </a:pPr>
            <a:r>
              <a:rPr lang="en-GB">
                <a:solidFill>
                  <a:srgbClr val="000000"/>
                </a:solidFill>
              </a:rPr>
              <a:t>Key confirmation by hashing key K appended with agreed room ID, sign with sender’s private key and encrypt with recipient public key</a:t>
            </a:r>
            <a:br>
              <a:rPr lang="en-GB">
                <a:solidFill>
                  <a:srgbClr val="000000"/>
                </a:solidFill>
              </a:rPr>
            </a:br>
            <a:endParaRPr>
              <a:solidFill>
                <a:srgbClr val="000000"/>
              </a:solidFill>
            </a:endParaRPr>
          </a:p>
          <a:p>
            <a:pPr indent="-311150" lvl="0" marL="457200" rtl="0" algn="l">
              <a:lnSpc>
                <a:spcPct val="150000"/>
              </a:lnSpc>
              <a:spcBef>
                <a:spcPts val="0"/>
              </a:spcBef>
              <a:spcAft>
                <a:spcPts val="0"/>
              </a:spcAft>
              <a:buClr>
                <a:srgbClr val="000000"/>
              </a:buClr>
              <a:buSzPts val="1300"/>
              <a:buAutoNum type="arabicPeriod"/>
            </a:pPr>
            <a:r>
              <a:rPr lang="en-GB">
                <a:solidFill>
                  <a:srgbClr val="000000"/>
                </a:solidFill>
              </a:rPr>
              <a:t>Upon receiving message, decrypt and verify signature with own key K appended with agreed room ID</a:t>
            </a:r>
            <a:endParaRPr>
              <a:solidFill>
                <a:srgbClr val="000000"/>
              </a:solidFill>
            </a:endParaRPr>
          </a:p>
          <a:p>
            <a:pPr indent="0" lvl="0" marL="0" rtl="0" algn="l">
              <a:lnSpc>
                <a:spcPct val="150000"/>
              </a:lnSpc>
              <a:spcBef>
                <a:spcPts val="0"/>
              </a:spcBef>
              <a:spcAft>
                <a:spcPts val="0"/>
              </a:spcAft>
              <a:buNone/>
            </a:pPr>
            <a:r>
              <a:t/>
            </a:r>
            <a:endParaRPr sz="1200">
              <a:solidFill>
                <a:srgbClr val="000000"/>
              </a:solidFill>
              <a:latin typeface="Montserrat"/>
              <a:ea typeface="Montserrat"/>
              <a:cs typeface="Montserrat"/>
              <a:sym typeface="Montserrat"/>
            </a:endParaRPr>
          </a:p>
          <a:p>
            <a:pPr indent="0" lvl="0" marL="0" marR="101600" rtl="0" algn="l">
              <a:spcBef>
                <a:spcPts val="0"/>
              </a:spcBef>
              <a:spcAft>
                <a:spcPts val="0"/>
              </a:spcAft>
              <a:buNone/>
            </a:pPr>
            <a:r>
              <a:t/>
            </a:r>
            <a:endParaRPr b="1" sz="1500">
              <a:solidFill>
                <a:srgbClr val="000000"/>
              </a:solidFill>
              <a:highlight>
                <a:srgbClr val="FFFFFF"/>
              </a:highlight>
            </a:endParaRPr>
          </a:p>
        </p:txBody>
      </p:sp>
      <p:pic>
        <p:nvPicPr>
          <p:cNvPr id="653" name="Google Shape;653;p61"/>
          <p:cNvPicPr preferRelativeResize="0"/>
          <p:nvPr/>
        </p:nvPicPr>
        <p:blipFill>
          <a:blip r:embed="rId3">
            <a:alphaModFix/>
          </a:blip>
          <a:stretch>
            <a:fillRect/>
          </a:stretch>
        </p:blipFill>
        <p:spPr>
          <a:xfrm>
            <a:off x="524650" y="1555783"/>
            <a:ext cx="4386601" cy="346978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57" name="Shape 657"/>
        <p:cNvGrpSpPr/>
        <p:nvPr/>
      </p:nvGrpSpPr>
      <p:grpSpPr>
        <a:xfrm>
          <a:off x="0" y="0"/>
          <a:ext cx="0" cy="0"/>
          <a:chOff x="0" y="0"/>
          <a:chExt cx="0" cy="0"/>
        </a:xfrm>
      </p:grpSpPr>
      <p:sp>
        <p:nvSpPr>
          <p:cNvPr id="658" name="Google Shape;658;p62"/>
          <p:cNvSpPr/>
          <p:nvPr/>
        </p:nvSpPr>
        <p:spPr>
          <a:xfrm>
            <a:off x="0" y="1451200"/>
            <a:ext cx="9144000" cy="370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2"/>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rPr>
              <a:t>Message Exchange</a:t>
            </a:r>
            <a:endParaRPr>
              <a:solidFill>
                <a:srgbClr val="FFFFFF"/>
              </a:solidFill>
            </a:endParaRPr>
          </a:p>
        </p:txBody>
      </p:sp>
      <p:sp>
        <p:nvSpPr>
          <p:cNvPr id="660" name="Google Shape;660;p62"/>
          <p:cNvSpPr/>
          <p:nvPr/>
        </p:nvSpPr>
        <p:spPr>
          <a:xfrm>
            <a:off x="7856400" y="492872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2"/>
          <p:cNvSpPr txBox="1"/>
          <p:nvPr>
            <p:ph idx="1" type="body"/>
          </p:nvPr>
        </p:nvSpPr>
        <p:spPr>
          <a:xfrm>
            <a:off x="5256550" y="2190726"/>
            <a:ext cx="3489300" cy="2199900"/>
          </a:xfrm>
          <a:prstGeom prst="rect">
            <a:avLst/>
          </a:prstGeom>
        </p:spPr>
        <p:txBody>
          <a:bodyPr anchorCtr="0" anchor="t" bIns="91425" lIns="91425" spcFirstLastPara="1" rIns="91425" wrap="square" tIns="91425">
            <a:noAutofit/>
          </a:bodyPr>
          <a:lstStyle/>
          <a:p>
            <a:pPr indent="-311150" lvl="0" marL="457200" marR="101600" rtl="0" algn="l">
              <a:spcBef>
                <a:spcPts val="0"/>
              </a:spcBef>
              <a:spcAft>
                <a:spcPts val="0"/>
              </a:spcAft>
              <a:buClr>
                <a:srgbClr val="000000"/>
              </a:buClr>
              <a:buSzPts val="1300"/>
              <a:buAutoNum type="arabicPeriod"/>
            </a:pPr>
            <a:r>
              <a:rPr lang="en-GB">
                <a:solidFill>
                  <a:srgbClr val="000000"/>
                </a:solidFill>
                <a:highlight>
                  <a:srgbClr val="FFFFFF"/>
                </a:highlight>
              </a:rPr>
              <a:t>Sender Generate 128-bit IV, 256-bit Salt and ephemeral key use for symmetric and asymmetric encryption respectively every message round trip</a:t>
            </a:r>
            <a:endParaRPr>
              <a:solidFill>
                <a:srgbClr val="000000"/>
              </a:solidFill>
              <a:highlight>
                <a:srgbClr val="FFFFFF"/>
              </a:highlight>
            </a:endParaRPr>
          </a:p>
          <a:p>
            <a:pPr indent="0" lvl="0" marL="457200" marR="101600" rtl="0" algn="l">
              <a:spcBef>
                <a:spcPts val="0"/>
              </a:spcBef>
              <a:spcAft>
                <a:spcPts val="0"/>
              </a:spcAft>
              <a:buNone/>
            </a:pPr>
            <a:r>
              <a:t/>
            </a:r>
            <a:endParaRPr>
              <a:solidFill>
                <a:srgbClr val="000000"/>
              </a:solidFill>
              <a:highlight>
                <a:srgbClr val="FFFFFF"/>
              </a:highlight>
            </a:endParaRPr>
          </a:p>
          <a:p>
            <a:pPr indent="-311150" lvl="0" marL="457200" marR="101600" rtl="0" algn="l">
              <a:spcBef>
                <a:spcPts val="0"/>
              </a:spcBef>
              <a:spcAft>
                <a:spcPts val="0"/>
              </a:spcAft>
              <a:buClr>
                <a:srgbClr val="000000"/>
              </a:buClr>
              <a:buSzPts val="1300"/>
              <a:buAutoNum type="arabicPeriod"/>
            </a:pPr>
            <a:r>
              <a:rPr lang="en-GB">
                <a:solidFill>
                  <a:srgbClr val="000000"/>
                </a:solidFill>
                <a:highlight>
                  <a:srgbClr val="FFFFFF"/>
                </a:highlight>
              </a:rPr>
              <a:t>Sign with sender’s public key and encrypt with </a:t>
            </a:r>
            <a:r>
              <a:rPr lang="en-GB">
                <a:solidFill>
                  <a:srgbClr val="000000"/>
                </a:solidFill>
                <a:highlight>
                  <a:srgbClr val="FFFFFF"/>
                </a:highlight>
              </a:rPr>
              <a:t>recipient</a:t>
            </a:r>
            <a:r>
              <a:rPr lang="en-GB">
                <a:solidFill>
                  <a:srgbClr val="000000"/>
                </a:solidFill>
                <a:highlight>
                  <a:srgbClr val="FFFFFF"/>
                </a:highlight>
              </a:rPr>
              <a:t> public key before sending contents</a:t>
            </a:r>
            <a:endParaRPr>
              <a:solidFill>
                <a:srgbClr val="000000"/>
              </a:solidFill>
              <a:highlight>
                <a:srgbClr val="FFFFFF"/>
              </a:highlight>
            </a:endParaRPr>
          </a:p>
          <a:p>
            <a:pPr indent="0" lvl="0" marL="0" marR="101600" rtl="0" algn="l">
              <a:spcBef>
                <a:spcPts val="0"/>
              </a:spcBef>
              <a:spcAft>
                <a:spcPts val="0"/>
              </a:spcAft>
              <a:buNone/>
            </a:pPr>
            <a:r>
              <a:t/>
            </a:r>
            <a:endParaRPr>
              <a:solidFill>
                <a:srgbClr val="000000"/>
              </a:solidFill>
              <a:highlight>
                <a:srgbClr val="FFFFFF"/>
              </a:highlight>
              <a:latin typeface="Montserrat"/>
              <a:ea typeface="Montserrat"/>
              <a:cs typeface="Montserrat"/>
              <a:sym typeface="Montserrat"/>
            </a:endParaRPr>
          </a:p>
        </p:txBody>
      </p:sp>
      <p:pic>
        <p:nvPicPr>
          <p:cNvPr id="662" name="Google Shape;662;p62"/>
          <p:cNvPicPr preferRelativeResize="0"/>
          <p:nvPr/>
        </p:nvPicPr>
        <p:blipFill>
          <a:blip r:embed="rId3">
            <a:alphaModFix/>
          </a:blip>
          <a:stretch>
            <a:fillRect/>
          </a:stretch>
        </p:blipFill>
        <p:spPr>
          <a:xfrm>
            <a:off x="940700" y="1506975"/>
            <a:ext cx="3631300" cy="35940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6" name="Shape 666"/>
        <p:cNvGrpSpPr/>
        <p:nvPr/>
      </p:nvGrpSpPr>
      <p:grpSpPr>
        <a:xfrm>
          <a:off x="0" y="0"/>
          <a:ext cx="0" cy="0"/>
          <a:chOff x="0" y="0"/>
          <a:chExt cx="0" cy="0"/>
        </a:xfrm>
      </p:grpSpPr>
      <p:sp>
        <p:nvSpPr>
          <p:cNvPr id="667" name="Google Shape;667;p63"/>
          <p:cNvSpPr/>
          <p:nvPr/>
        </p:nvSpPr>
        <p:spPr>
          <a:xfrm>
            <a:off x="0" y="1451200"/>
            <a:ext cx="9144000" cy="370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3"/>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Message Exchange</a:t>
            </a:r>
            <a:endParaRPr>
              <a:solidFill>
                <a:srgbClr val="FFFFFF"/>
              </a:solidFill>
            </a:endParaRPr>
          </a:p>
        </p:txBody>
      </p:sp>
      <p:sp>
        <p:nvSpPr>
          <p:cNvPr id="669" name="Google Shape;669;p63"/>
          <p:cNvSpPr/>
          <p:nvPr/>
        </p:nvSpPr>
        <p:spPr>
          <a:xfrm>
            <a:off x="7856400" y="492872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3"/>
          <p:cNvSpPr txBox="1"/>
          <p:nvPr>
            <p:ph idx="1" type="body"/>
          </p:nvPr>
        </p:nvSpPr>
        <p:spPr>
          <a:xfrm>
            <a:off x="5335750" y="2219050"/>
            <a:ext cx="3489300" cy="2170200"/>
          </a:xfrm>
          <a:prstGeom prst="rect">
            <a:avLst/>
          </a:prstGeom>
        </p:spPr>
        <p:txBody>
          <a:bodyPr anchorCtr="0" anchor="t" bIns="91425" lIns="91425" spcFirstLastPara="1" rIns="91425" wrap="square" tIns="91425">
            <a:noAutofit/>
          </a:bodyPr>
          <a:lstStyle/>
          <a:p>
            <a:pPr indent="0" lvl="0" marL="0" marR="101600" rtl="0" algn="l">
              <a:spcBef>
                <a:spcPts val="0"/>
              </a:spcBef>
              <a:spcAft>
                <a:spcPts val="0"/>
              </a:spcAft>
              <a:buNone/>
            </a:pPr>
            <a:r>
              <a:t/>
            </a:r>
            <a:endParaRPr>
              <a:solidFill>
                <a:srgbClr val="000000"/>
              </a:solidFill>
              <a:highlight>
                <a:srgbClr val="FFFFFF"/>
              </a:highlight>
            </a:endParaRPr>
          </a:p>
          <a:p>
            <a:pPr indent="-311150" lvl="0" marL="457200" marR="101600" rtl="0" algn="l">
              <a:spcBef>
                <a:spcPts val="0"/>
              </a:spcBef>
              <a:spcAft>
                <a:spcPts val="0"/>
              </a:spcAft>
              <a:buClr>
                <a:srgbClr val="000000"/>
              </a:buClr>
              <a:buSzPts val="1300"/>
              <a:buAutoNum type="arabicPeriod" startAt="3"/>
            </a:pPr>
            <a:r>
              <a:rPr lang="en-GB">
                <a:solidFill>
                  <a:srgbClr val="000000"/>
                </a:solidFill>
                <a:highlight>
                  <a:srgbClr val="FFFFFF"/>
                </a:highlight>
              </a:rPr>
              <a:t>Recipient receive, decrypt with private key and validate signature with sender’s public key</a:t>
            </a:r>
            <a:endParaRPr>
              <a:solidFill>
                <a:srgbClr val="000000"/>
              </a:solidFill>
              <a:highlight>
                <a:srgbClr val="FFFFFF"/>
              </a:highlight>
            </a:endParaRPr>
          </a:p>
          <a:p>
            <a:pPr indent="0" lvl="0" marL="0" marR="101600" rtl="0" algn="l">
              <a:spcBef>
                <a:spcPts val="0"/>
              </a:spcBef>
              <a:spcAft>
                <a:spcPts val="0"/>
              </a:spcAft>
              <a:buNone/>
            </a:pPr>
            <a:r>
              <a:t/>
            </a:r>
            <a:endParaRPr>
              <a:solidFill>
                <a:srgbClr val="000000"/>
              </a:solidFill>
              <a:highlight>
                <a:srgbClr val="FFFFFF"/>
              </a:highlight>
            </a:endParaRPr>
          </a:p>
          <a:p>
            <a:pPr indent="-311150" lvl="0" marL="457200" marR="101600" rtl="0" algn="l">
              <a:spcBef>
                <a:spcPts val="0"/>
              </a:spcBef>
              <a:spcAft>
                <a:spcPts val="0"/>
              </a:spcAft>
              <a:buClr>
                <a:srgbClr val="000000"/>
              </a:buClr>
              <a:buSzPts val="1300"/>
              <a:buAutoNum type="arabicPeriod" startAt="3"/>
            </a:pPr>
            <a:r>
              <a:rPr lang="en-GB">
                <a:solidFill>
                  <a:srgbClr val="000000"/>
                </a:solidFill>
                <a:highlight>
                  <a:srgbClr val="FFFFFF"/>
                </a:highlight>
              </a:rPr>
              <a:t>Both sender and recipient generate symmetric key and hash key using Salt and IV</a:t>
            </a:r>
            <a:endParaRPr>
              <a:solidFill>
                <a:srgbClr val="000000"/>
              </a:solidFill>
              <a:highlight>
                <a:srgbClr val="FFFFFF"/>
              </a:highlight>
            </a:endParaRPr>
          </a:p>
          <a:p>
            <a:pPr indent="0" lvl="0" marL="0" marR="101600" rtl="0" algn="l">
              <a:spcBef>
                <a:spcPts val="0"/>
              </a:spcBef>
              <a:spcAft>
                <a:spcPts val="0"/>
              </a:spcAft>
              <a:buNone/>
            </a:pPr>
            <a:r>
              <a:t/>
            </a:r>
            <a:endParaRPr>
              <a:solidFill>
                <a:srgbClr val="000000"/>
              </a:solidFill>
              <a:highlight>
                <a:srgbClr val="FFFFFF"/>
              </a:highlight>
            </a:endParaRPr>
          </a:p>
        </p:txBody>
      </p:sp>
      <p:pic>
        <p:nvPicPr>
          <p:cNvPr id="671" name="Google Shape;671;p63"/>
          <p:cNvPicPr preferRelativeResize="0"/>
          <p:nvPr/>
        </p:nvPicPr>
        <p:blipFill>
          <a:blip r:embed="rId3">
            <a:alphaModFix/>
          </a:blip>
          <a:stretch>
            <a:fillRect/>
          </a:stretch>
        </p:blipFill>
        <p:spPr>
          <a:xfrm>
            <a:off x="940700" y="1535275"/>
            <a:ext cx="3631300" cy="35445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5" name="Shape 675"/>
        <p:cNvGrpSpPr/>
        <p:nvPr/>
      </p:nvGrpSpPr>
      <p:grpSpPr>
        <a:xfrm>
          <a:off x="0" y="0"/>
          <a:ext cx="0" cy="0"/>
          <a:chOff x="0" y="0"/>
          <a:chExt cx="0" cy="0"/>
        </a:xfrm>
      </p:grpSpPr>
      <p:sp>
        <p:nvSpPr>
          <p:cNvPr id="676" name="Google Shape;676;p64"/>
          <p:cNvSpPr/>
          <p:nvPr/>
        </p:nvSpPr>
        <p:spPr>
          <a:xfrm>
            <a:off x="0" y="1451200"/>
            <a:ext cx="9144000" cy="370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4"/>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Message Exchange</a:t>
            </a:r>
            <a:endParaRPr>
              <a:solidFill>
                <a:srgbClr val="FFFFFF"/>
              </a:solidFill>
            </a:endParaRPr>
          </a:p>
        </p:txBody>
      </p:sp>
      <p:sp>
        <p:nvSpPr>
          <p:cNvPr id="678" name="Google Shape;678;p64"/>
          <p:cNvSpPr/>
          <p:nvPr/>
        </p:nvSpPr>
        <p:spPr>
          <a:xfrm>
            <a:off x="7856400" y="492872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4"/>
          <p:cNvSpPr txBox="1"/>
          <p:nvPr>
            <p:ph idx="1" type="body"/>
          </p:nvPr>
        </p:nvSpPr>
        <p:spPr>
          <a:xfrm>
            <a:off x="5335750" y="1823050"/>
            <a:ext cx="3489300" cy="2962200"/>
          </a:xfrm>
          <a:prstGeom prst="rect">
            <a:avLst/>
          </a:prstGeom>
        </p:spPr>
        <p:txBody>
          <a:bodyPr anchorCtr="0" anchor="t" bIns="91425" lIns="91425" spcFirstLastPara="1" rIns="91425" wrap="square" tIns="91425">
            <a:noAutofit/>
          </a:bodyPr>
          <a:lstStyle/>
          <a:p>
            <a:pPr indent="-311150" lvl="0" marL="457200" marR="101600" rtl="0" algn="l">
              <a:spcBef>
                <a:spcPts val="0"/>
              </a:spcBef>
              <a:spcAft>
                <a:spcPts val="0"/>
              </a:spcAft>
              <a:buClr>
                <a:srgbClr val="000000"/>
              </a:buClr>
              <a:buSzPts val="1300"/>
              <a:buAutoNum type="arabicPeriod" startAt="5"/>
            </a:pPr>
            <a:r>
              <a:rPr lang="en-GB">
                <a:solidFill>
                  <a:srgbClr val="000000"/>
                </a:solidFill>
                <a:highlight>
                  <a:srgbClr val="FFFFFF"/>
                </a:highlight>
              </a:rPr>
              <a:t>Sender performs AES-OFB symmetric encryption over message using symmetric key and IV</a:t>
            </a:r>
            <a:endParaRPr>
              <a:solidFill>
                <a:srgbClr val="000000"/>
              </a:solidFill>
              <a:highlight>
                <a:srgbClr val="FFFFFF"/>
              </a:highlight>
            </a:endParaRPr>
          </a:p>
          <a:p>
            <a:pPr indent="0" lvl="0" marL="457200" marR="101600" rtl="0" algn="l">
              <a:spcBef>
                <a:spcPts val="0"/>
              </a:spcBef>
              <a:spcAft>
                <a:spcPts val="0"/>
              </a:spcAft>
              <a:buNone/>
            </a:pPr>
            <a:r>
              <a:t/>
            </a:r>
            <a:endParaRPr>
              <a:solidFill>
                <a:srgbClr val="000000"/>
              </a:solidFill>
              <a:highlight>
                <a:srgbClr val="FFFFFF"/>
              </a:highlight>
            </a:endParaRPr>
          </a:p>
          <a:p>
            <a:pPr indent="-311150" lvl="0" marL="457200" marR="101600" rtl="0" algn="l">
              <a:spcBef>
                <a:spcPts val="0"/>
              </a:spcBef>
              <a:spcAft>
                <a:spcPts val="0"/>
              </a:spcAft>
              <a:buClr>
                <a:srgbClr val="000000"/>
              </a:buClr>
              <a:buSzPts val="1300"/>
              <a:buFont typeface="Montserrat"/>
              <a:buAutoNum type="arabicPeriod" startAt="5"/>
            </a:pPr>
            <a:r>
              <a:rPr lang="en-GB">
                <a:solidFill>
                  <a:srgbClr val="000000"/>
                </a:solidFill>
                <a:highlight>
                  <a:srgbClr val="FFFFFF"/>
                </a:highlight>
              </a:rPr>
              <a:t>Sender generates a hash digest of encrypted message appended with recipient ID, </a:t>
            </a:r>
            <a:r>
              <a:rPr b="1" lang="en-GB">
                <a:solidFill>
                  <a:srgbClr val="000000"/>
                </a:solidFill>
                <a:highlight>
                  <a:srgbClr val="FFFFFF"/>
                </a:highlight>
              </a:rPr>
              <a:t>H(E(msg) + id)</a:t>
            </a:r>
            <a:endParaRPr b="1">
              <a:solidFill>
                <a:srgbClr val="000000"/>
              </a:solidFill>
              <a:highlight>
                <a:srgbClr val="FFFFFF"/>
              </a:highlight>
            </a:endParaRPr>
          </a:p>
          <a:p>
            <a:pPr indent="0" lvl="0" marL="457200" marR="101600" rtl="0" algn="l">
              <a:spcBef>
                <a:spcPts val="0"/>
              </a:spcBef>
              <a:spcAft>
                <a:spcPts val="0"/>
              </a:spcAft>
              <a:buNone/>
            </a:pPr>
            <a:r>
              <a:t/>
            </a:r>
            <a:endParaRPr b="1">
              <a:solidFill>
                <a:srgbClr val="000000"/>
              </a:solidFill>
              <a:highlight>
                <a:srgbClr val="FFFFFF"/>
              </a:highlight>
            </a:endParaRPr>
          </a:p>
          <a:p>
            <a:pPr indent="-311150" lvl="0" marL="457200" marR="101600" rtl="0" algn="l">
              <a:spcBef>
                <a:spcPts val="0"/>
              </a:spcBef>
              <a:spcAft>
                <a:spcPts val="0"/>
              </a:spcAft>
              <a:buClr>
                <a:srgbClr val="000000"/>
              </a:buClr>
              <a:buSzPts val="1300"/>
              <a:buAutoNum type="arabicPeriod" startAt="5"/>
            </a:pPr>
            <a:r>
              <a:rPr lang="en-GB">
                <a:solidFill>
                  <a:srgbClr val="000000"/>
                </a:solidFill>
                <a:highlight>
                  <a:srgbClr val="FFFFFF"/>
                </a:highlight>
              </a:rPr>
              <a:t>Sender signs over the hash and encrypt the message, id and hash using ECIES, using recipient public key and ephemeral private key</a:t>
            </a:r>
            <a:endParaRPr>
              <a:solidFill>
                <a:srgbClr val="000000"/>
              </a:solidFill>
              <a:highlight>
                <a:srgbClr val="FFFFFF"/>
              </a:highlight>
            </a:endParaRPr>
          </a:p>
        </p:txBody>
      </p:sp>
      <p:pic>
        <p:nvPicPr>
          <p:cNvPr id="680" name="Google Shape;680;p64"/>
          <p:cNvPicPr preferRelativeResize="0"/>
          <p:nvPr/>
        </p:nvPicPr>
        <p:blipFill>
          <a:blip r:embed="rId3">
            <a:alphaModFix/>
          </a:blip>
          <a:stretch>
            <a:fillRect/>
          </a:stretch>
        </p:blipFill>
        <p:spPr>
          <a:xfrm>
            <a:off x="940700" y="1485750"/>
            <a:ext cx="3631300" cy="35940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5"/>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Dependencies</a:t>
            </a:r>
            <a:endParaRPr/>
          </a:p>
        </p:txBody>
      </p:sp>
      <p:sp>
        <p:nvSpPr>
          <p:cNvPr id="686" name="Google Shape;686;p65"/>
          <p:cNvSpPr/>
          <p:nvPr/>
        </p:nvSpPr>
        <p:spPr>
          <a:xfrm rot="-2700000">
            <a:off x="3186078" y="1681122"/>
            <a:ext cx="2771717" cy="2775960"/>
          </a:xfrm>
          <a:prstGeom prst="pie">
            <a:avLst>
              <a:gd fmla="val 2689583" name="adj1"/>
              <a:gd fmla="val 13510993" name="adj2"/>
            </a:avLst>
          </a:prstGeom>
          <a:solidFill>
            <a:srgbClr val="AAA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grpSp>
        <p:nvGrpSpPr>
          <p:cNvPr id="687" name="Google Shape;687;p65"/>
          <p:cNvGrpSpPr/>
          <p:nvPr/>
        </p:nvGrpSpPr>
        <p:grpSpPr>
          <a:xfrm rot="8100000">
            <a:off x="2974526" y="1469206"/>
            <a:ext cx="3194945" cy="3200139"/>
            <a:chOff x="2902488" y="902232"/>
            <a:chExt cx="3339000" cy="3339000"/>
          </a:xfrm>
        </p:grpSpPr>
        <p:sp>
          <p:nvSpPr>
            <p:cNvPr id="688" name="Google Shape;688;p65"/>
            <p:cNvSpPr/>
            <p:nvPr/>
          </p:nvSpPr>
          <p:spPr>
            <a:xfrm rot="-5400000">
              <a:off x="2902488" y="902232"/>
              <a:ext cx="3339000" cy="3339000"/>
            </a:xfrm>
            <a:prstGeom prst="ellipse">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689" name="Google Shape;689;p65"/>
            <p:cNvSpPr/>
            <p:nvPr/>
          </p:nvSpPr>
          <p:spPr>
            <a:xfrm>
              <a:off x="3123875" y="1123625"/>
              <a:ext cx="2896500" cy="2896200"/>
            </a:xfrm>
            <a:prstGeom prst="pie">
              <a:avLst>
                <a:gd fmla="val 2689583" name="adj1"/>
                <a:gd fmla="val 13510993" name="adj2"/>
              </a:avLst>
            </a:prstGeom>
            <a:solidFill>
              <a:srgbClr val="AAA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grpSp>
      <p:grpSp>
        <p:nvGrpSpPr>
          <p:cNvPr id="690" name="Google Shape;690;p65"/>
          <p:cNvGrpSpPr/>
          <p:nvPr/>
        </p:nvGrpSpPr>
        <p:grpSpPr>
          <a:xfrm>
            <a:off x="3703204" y="2131872"/>
            <a:ext cx="1737453" cy="1740359"/>
            <a:chOff x="3664038" y="1663782"/>
            <a:chExt cx="1815900" cy="1815900"/>
          </a:xfrm>
        </p:grpSpPr>
        <p:sp>
          <p:nvSpPr>
            <p:cNvPr id="691" name="Google Shape;691;p65"/>
            <p:cNvSpPr/>
            <p:nvPr/>
          </p:nvSpPr>
          <p:spPr>
            <a:xfrm>
              <a:off x="3664038" y="1663782"/>
              <a:ext cx="1815900" cy="1815900"/>
            </a:xfrm>
            <a:prstGeom prst="ellipse">
              <a:avLst/>
            </a:prstGeom>
            <a:solidFill>
              <a:srgbClr val="3D3D3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5"/>
            <p:cNvSpPr txBox="1"/>
            <p:nvPr/>
          </p:nvSpPr>
          <p:spPr>
            <a:xfrm>
              <a:off x="3888193" y="2158476"/>
              <a:ext cx="1423500" cy="826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a:solidFill>
                    <a:srgbClr val="FFFFFF"/>
                  </a:solidFill>
                  <a:latin typeface="Roboto"/>
                  <a:ea typeface="Roboto"/>
                  <a:cs typeface="Roboto"/>
                  <a:sym typeface="Roboto"/>
                </a:rPr>
                <a:t>Dependencies</a:t>
              </a:r>
              <a:endParaRPr b="1">
                <a:solidFill>
                  <a:srgbClr val="FFFFFF"/>
                </a:solidFill>
                <a:latin typeface="Roboto"/>
                <a:ea typeface="Roboto"/>
                <a:cs typeface="Roboto"/>
                <a:sym typeface="Roboto"/>
              </a:endParaRPr>
            </a:p>
          </p:txBody>
        </p:sp>
      </p:grpSp>
      <p:grpSp>
        <p:nvGrpSpPr>
          <p:cNvPr id="693" name="Google Shape;693;p65"/>
          <p:cNvGrpSpPr/>
          <p:nvPr/>
        </p:nvGrpSpPr>
        <p:grpSpPr>
          <a:xfrm>
            <a:off x="3199504" y="1107737"/>
            <a:ext cx="1022436" cy="1024146"/>
            <a:chOff x="2859873" y="853971"/>
            <a:chExt cx="1068600" cy="1068600"/>
          </a:xfrm>
        </p:grpSpPr>
        <p:sp>
          <p:nvSpPr>
            <p:cNvPr id="694" name="Google Shape;694;p65"/>
            <p:cNvSpPr/>
            <p:nvPr/>
          </p:nvSpPr>
          <p:spPr>
            <a:xfrm>
              <a:off x="2859873" y="853971"/>
              <a:ext cx="1068600" cy="10686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5"/>
            <p:cNvSpPr txBox="1"/>
            <p:nvPr/>
          </p:nvSpPr>
          <p:spPr>
            <a:xfrm>
              <a:off x="2964868" y="1022208"/>
              <a:ext cx="8700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rgbClr val="FFFFFF"/>
                  </a:solidFill>
                  <a:latin typeface="Roboto"/>
                  <a:ea typeface="Roboto"/>
                  <a:cs typeface="Roboto"/>
                  <a:sym typeface="Roboto"/>
                </a:rPr>
                <a:t>Crypto-JS</a:t>
              </a:r>
              <a:endParaRPr b="1" sz="1000">
                <a:solidFill>
                  <a:srgbClr val="FFFFFF"/>
                </a:solidFill>
                <a:latin typeface="Roboto"/>
                <a:ea typeface="Roboto"/>
                <a:cs typeface="Roboto"/>
                <a:sym typeface="Roboto"/>
              </a:endParaRPr>
            </a:p>
          </p:txBody>
        </p:sp>
      </p:grpSp>
      <p:grpSp>
        <p:nvGrpSpPr>
          <p:cNvPr id="696" name="Google Shape;696;p65"/>
          <p:cNvGrpSpPr/>
          <p:nvPr/>
        </p:nvGrpSpPr>
        <p:grpSpPr>
          <a:xfrm>
            <a:off x="2722063" y="3425823"/>
            <a:ext cx="1022447" cy="1024146"/>
            <a:chOff x="5214437" y="3234278"/>
            <a:chExt cx="1068611" cy="1068600"/>
          </a:xfrm>
        </p:grpSpPr>
        <p:sp>
          <p:nvSpPr>
            <p:cNvPr id="697" name="Google Shape;697;p65"/>
            <p:cNvSpPr/>
            <p:nvPr/>
          </p:nvSpPr>
          <p:spPr>
            <a:xfrm>
              <a:off x="5214448" y="3234278"/>
              <a:ext cx="1068600" cy="10686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5"/>
            <p:cNvSpPr txBox="1"/>
            <p:nvPr/>
          </p:nvSpPr>
          <p:spPr>
            <a:xfrm>
              <a:off x="5214437" y="3402503"/>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rgbClr val="FFFFFF"/>
                  </a:solidFill>
                  <a:latin typeface="Roboto"/>
                  <a:ea typeface="Roboto"/>
                  <a:cs typeface="Roboto"/>
                  <a:sym typeface="Roboto"/>
                </a:rPr>
                <a:t>Buffer-from</a:t>
              </a:r>
              <a:endParaRPr b="1" sz="1000">
                <a:solidFill>
                  <a:srgbClr val="FFFFFF"/>
                </a:solidFill>
                <a:latin typeface="Roboto"/>
                <a:ea typeface="Roboto"/>
                <a:cs typeface="Roboto"/>
                <a:sym typeface="Roboto"/>
              </a:endParaRPr>
            </a:p>
          </p:txBody>
        </p:sp>
      </p:grpSp>
      <p:grpSp>
        <p:nvGrpSpPr>
          <p:cNvPr id="699" name="Google Shape;699;p65"/>
          <p:cNvGrpSpPr/>
          <p:nvPr/>
        </p:nvGrpSpPr>
        <p:grpSpPr>
          <a:xfrm>
            <a:off x="5510359" y="3425819"/>
            <a:ext cx="1022978" cy="1024146"/>
            <a:chOff x="2859873" y="853971"/>
            <a:chExt cx="1069166" cy="1068600"/>
          </a:xfrm>
        </p:grpSpPr>
        <p:sp>
          <p:nvSpPr>
            <p:cNvPr id="700" name="Google Shape;700;p65"/>
            <p:cNvSpPr/>
            <p:nvPr/>
          </p:nvSpPr>
          <p:spPr>
            <a:xfrm>
              <a:off x="2859873" y="853971"/>
              <a:ext cx="1068600" cy="10686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5"/>
            <p:cNvSpPr txBox="1"/>
            <p:nvPr/>
          </p:nvSpPr>
          <p:spPr>
            <a:xfrm>
              <a:off x="2860439" y="1022201"/>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rgbClr val="FFFFFF"/>
                  </a:solidFill>
                  <a:latin typeface="Roboto"/>
                  <a:ea typeface="Roboto"/>
                  <a:cs typeface="Roboto"/>
                  <a:sym typeface="Roboto"/>
                </a:rPr>
                <a:t>Deasync</a:t>
              </a:r>
              <a:endParaRPr b="1" sz="1000">
                <a:solidFill>
                  <a:srgbClr val="FFFFFF"/>
                </a:solidFill>
                <a:latin typeface="Roboto"/>
                <a:ea typeface="Roboto"/>
                <a:cs typeface="Roboto"/>
                <a:sym typeface="Roboto"/>
              </a:endParaRPr>
            </a:p>
          </p:txBody>
        </p:sp>
      </p:grpSp>
      <p:grpSp>
        <p:nvGrpSpPr>
          <p:cNvPr id="702" name="Google Shape;702;p65"/>
          <p:cNvGrpSpPr/>
          <p:nvPr/>
        </p:nvGrpSpPr>
        <p:grpSpPr>
          <a:xfrm>
            <a:off x="4882154" y="1107725"/>
            <a:ext cx="1022445" cy="1024146"/>
            <a:chOff x="2859873" y="853971"/>
            <a:chExt cx="1068609" cy="1068600"/>
          </a:xfrm>
        </p:grpSpPr>
        <p:sp>
          <p:nvSpPr>
            <p:cNvPr id="703" name="Google Shape;703;p65"/>
            <p:cNvSpPr/>
            <p:nvPr/>
          </p:nvSpPr>
          <p:spPr>
            <a:xfrm>
              <a:off x="2859873" y="853971"/>
              <a:ext cx="1068600" cy="10686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704" name="Google Shape;704;p65"/>
            <p:cNvSpPr txBox="1"/>
            <p:nvPr/>
          </p:nvSpPr>
          <p:spPr>
            <a:xfrm>
              <a:off x="2859883" y="1022195"/>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rgbClr val="FFFFFF"/>
                  </a:solidFill>
                  <a:latin typeface="Roboto"/>
                  <a:ea typeface="Roboto"/>
                  <a:cs typeface="Roboto"/>
                  <a:sym typeface="Roboto"/>
                </a:rPr>
                <a:t>Futoin-HKDF</a:t>
              </a:r>
              <a:endParaRPr b="1" sz="1000">
                <a:solidFill>
                  <a:srgbClr val="FFFFFF"/>
                </a:solidFill>
                <a:latin typeface="Roboto"/>
                <a:ea typeface="Roboto"/>
                <a:cs typeface="Roboto"/>
                <a:sym typeface="Roboto"/>
              </a:endParaRPr>
            </a:p>
          </p:txBody>
        </p:sp>
      </p:grpSp>
      <p:grpSp>
        <p:nvGrpSpPr>
          <p:cNvPr id="705" name="Google Shape;705;p65"/>
          <p:cNvGrpSpPr/>
          <p:nvPr/>
        </p:nvGrpSpPr>
        <p:grpSpPr>
          <a:xfrm>
            <a:off x="2490329" y="2198937"/>
            <a:ext cx="1022445" cy="1024146"/>
            <a:chOff x="2859873" y="853971"/>
            <a:chExt cx="1068609" cy="1068600"/>
          </a:xfrm>
        </p:grpSpPr>
        <p:sp>
          <p:nvSpPr>
            <p:cNvPr id="706" name="Google Shape;706;p65"/>
            <p:cNvSpPr/>
            <p:nvPr/>
          </p:nvSpPr>
          <p:spPr>
            <a:xfrm>
              <a:off x="2859873" y="853971"/>
              <a:ext cx="1068600" cy="10686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5"/>
            <p:cNvSpPr txBox="1"/>
            <p:nvPr/>
          </p:nvSpPr>
          <p:spPr>
            <a:xfrm>
              <a:off x="2859883" y="1022208"/>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rgbClr val="FFFFFF"/>
                  </a:solidFill>
                  <a:latin typeface="Roboto"/>
                  <a:ea typeface="Roboto"/>
                  <a:cs typeface="Roboto"/>
                  <a:sym typeface="Roboto"/>
                </a:rPr>
                <a:t>Eccrypto Library</a:t>
              </a:r>
              <a:endParaRPr b="1" sz="1000">
                <a:solidFill>
                  <a:srgbClr val="FFFFFF"/>
                </a:solidFill>
                <a:latin typeface="Roboto"/>
                <a:ea typeface="Roboto"/>
                <a:cs typeface="Roboto"/>
                <a:sym typeface="Roboto"/>
              </a:endParaRPr>
            </a:p>
          </p:txBody>
        </p:sp>
      </p:grpSp>
      <p:grpSp>
        <p:nvGrpSpPr>
          <p:cNvPr id="708" name="Google Shape;708;p65"/>
          <p:cNvGrpSpPr/>
          <p:nvPr/>
        </p:nvGrpSpPr>
        <p:grpSpPr>
          <a:xfrm>
            <a:off x="5706329" y="2198937"/>
            <a:ext cx="1022445" cy="1024146"/>
            <a:chOff x="2859873" y="853971"/>
            <a:chExt cx="1068609" cy="1068600"/>
          </a:xfrm>
        </p:grpSpPr>
        <p:sp>
          <p:nvSpPr>
            <p:cNvPr id="709" name="Google Shape;709;p65"/>
            <p:cNvSpPr/>
            <p:nvPr/>
          </p:nvSpPr>
          <p:spPr>
            <a:xfrm>
              <a:off x="2859873" y="853971"/>
              <a:ext cx="1068600" cy="10686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710" name="Google Shape;710;p65"/>
            <p:cNvSpPr txBox="1"/>
            <p:nvPr/>
          </p:nvSpPr>
          <p:spPr>
            <a:xfrm>
              <a:off x="2859883" y="1022208"/>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rgbClr val="FFFFFF"/>
                  </a:solidFill>
                  <a:latin typeface="Roboto"/>
                  <a:ea typeface="Roboto"/>
                  <a:cs typeface="Roboto"/>
                  <a:sym typeface="Roboto"/>
                </a:rPr>
                <a:t>AES-JS</a:t>
              </a:r>
              <a:endParaRPr b="1" sz="1000">
                <a:solidFill>
                  <a:srgbClr val="FFFFFF"/>
                </a:solidFill>
                <a:latin typeface="Roboto"/>
                <a:ea typeface="Roboto"/>
                <a:cs typeface="Roboto"/>
                <a:sym typeface="Roboto"/>
              </a:endParaRPr>
            </a:p>
          </p:txBody>
        </p:sp>
      </p:grpSp>
      <p:grpSp>
        <p:nvGrpSpPr>
          <p:cNvPr id="711" name="Google Shape;711;p65"/>
          <p:cNvGrpSpPr/>
          <p:nvPr/>
        </p:nvGrpSpPr>
        <p:grpSpPr>
          <a:xfrm>
            <a:off x="4115947" y="4080994"/>
            <a:ext cx="1022978" cy="1024146"/>
            <a:chOff x="2859873" y="853971"/>
            <a:chExt cx="1069166" cy="1068600"/>
          </a:xfrm>
        </p:grpSpPr>
        <p:sp>
          <p:nvSpPr>
            <p:cNvPr id="712" name="Google Shape;712;p65"/>
            <p:cNvSpPr/>
            <p:nvPr/>
          </p:nvSpPr>
          <p:spPr>
            <a:xfrm>
              <a:off x="2859873" y="853971"/>
              <a:ext cx="1068600" cy="10686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5"/>
            <p:cNvSpPr txBox="1"/>
            <p:nvPr/>
          </p:nvSpPr>
          <p:spPr>
            <a:xfrm>
              <a:off x="2860439" y="1022201"/>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rgbClr val="FFFFFF"/>
                  </a:solidFill>
                  <a:latin typeface="Roboto"/>
                  <a:ea typeface="Roboto"/>
                  <a:cs typeface="Roboto"/>
                  <a:sym typeface="Roboto"/>
                </a:rPr>
                <a:t>Web API Javascript</a:t>
              </a:r>
              <a:endParaRPr b="1" sz="1000">
                <a:solidFill>
                  <a:srgbClr val="FFFFFF"/>
                </a:solidFill>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1"/>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MitM Cyber Attack</a:t>
            </a:r>
            <a:endParaRPr sz="2700"/>
          </a:p>
        </p:txBody>
      </p:sp>
      <p:sp>
        <p:nvSpPr>
          <p:cNvPr id="264" name="Google Shape;264;p21"/>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21"/>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266" name="Google Shape;266;p21"/>
          <p:cNvSpPr txBox="1"/>
          <p:nvPr>
            <p:ph idx="4294967295" type="body"/>
          </p:nvPr>
        </p:nvSpPr>
        <p:spPr>
          <a:xfrm>
            <a:off x="4745850" y="750750"/>
            <a:ext cx="4045200" cy="3642000"/>
          </a:xfrm>
          <a:prstGeom prst="rect">
            <a:avLst/>
          </a:prstGeom>
        </p:spPr>
        <p:txBody>
          <a:bodyPr anchorCtr="0" anchor="t" bIns="91425" lIns="91425" spcFirstLastPara="1" rIns="91425" wrap="square" tIns="91425">
            <a:noAutofit/>
          </a:bodyPr>
          <a:lstStyle/>
          <a:p>
            <a:pPr indent="0" lvl="0" marL="0" marR="101600" rtl="0" algn="l">
              <a:spcBef>
                <a:spcPts val="0"/>
              </a:spcBef>
              <a:spcAft>
                <a:spcPts val="0"/>
              </a:spcAft>
              <a:buNone/>
            </a:pPr>
            <a:r>
              <a:rPr b="1" lang="en-GB" sz="1500">
                <a:solidFill>
                  <a:srgbClr val="000000"/>
                </a:solidFill>
                <a:highlight>
                  <a:srgbClr val="FFFFFF"/>
                </a:highlight>
              </a:rPr>
              <a:t>Man-in-the-middle (MitM)</a:t>
            </a:r>
            <a:endParaRPr b="1" sz="1500">
              <a:solidFill>
                <a:srgbClr val="000000"/>
              </a:solidFill>
              <a:highlight>
                <a:srgbClr val="FFFFFF"/>
              </a:highlight>
            </a:endParaRPr>
          </a:p>
          <a:p>
            <a:pPr indent="0" lvl="0" marL="0" marR="101600" rtl="0" algn="l">
              <a:spcBef>
                <a:spcPts val="0"/>
              </a:spcBef>
              <a:spcAft>
                <a:spcPts val="0"/>
              </a:spcAft>
              <a:buNone/>
            </a:pPr>
            <a:r>
              <a:t/>
            </a:r>
            <a:endParaRPr b="1" sz="1500">
              <a:solidFill>
                <a:srgbClr val="000000"/>
              </a:solidFill>
              <a:highlight>
                <a:srgbClr val="FFFFFF"/>
              </a:highlight>
            </a:endParaRPr>
          </a:p>
          <a:p>
            <a:pPr indent="0" lvl="0" marL="0" marR="101600" rtl="0" algn="l">
              <a:spcBef>
                <a:spcPts val="0"/>
              </a:spcBef>
              <a:spcAft>
                <a:spcPts val="0"/>
              </a:spcAft>
              <a:buNone/>
            </a:pPr>
            <a:r>
              <a:rPr lang="en-GB">
                <a:solidFill>
                  <a:srgbClr val="000000"/>
                </a:solidFill>
                <a:highlight>
                  <a:srgbClr val="FFFFFF"/>
                </a:highlight>
              </a:rPr>
              <a:t>Cyber attack technique used to intercept and steal credentials or personal information, compromise communications, alter or corrupt </a:t>
            </a:r>
            <a:r>
              <a:rPr lang="en-GB">
                <a:solidFill>
                  <a:srgbClr val="000000"/>
                </a:solidFill>
                <a:highlight>
                  <a:srgbClr val="FFFFFF"/>
                </a:highlight>
              </a:rPr>
              <a:t>sensitive </a:t>
            </a:r>
            <a:r>
              <a:rPr lang="en-GB">
                <a:solidFill>
                  <a:srgbClr val="000000"/>
                </a:solidFill>
                <a:highlight>
                  <a:srgbClr val="FFFFFF"/>
                </a:highlight>
              </a:rPr>
              <a:t>data.</a:t>
            </a:r>
            <a:endParaRPr>
              <a:solidFill>
                <a:srgbClr val="000000"/>
              </a:solidFill>
              <a:highlight>
                <a:srgbClr val="FFFFFF"/>
              </a:highlight>
            </a:endParaRPr>
          </a:p>
          <a:p>
            <a:pPr indent="0" lvl="0" marL="0" marR="101600" rtl="0" algn="l">
              <a:spcBef>
                <a:spcPts val="0"/>
              </a:spcBef>
              <a:spcAft>
                <a:spcPts val="0"/>
              </a:spcAft>
              <a:buNone/>
            </a:pPr>
            <a:r>
              <a:t/>
            </a:r>
            <a:endParaRPr>
              <a:solidFill>
                <a:srgbClr val="000000"/>
              </a:solidFill>
              <a:highlight>
                <a:srgbClr val="FFFFFF"/>
              </a:highlight>
            </a:endParaRPr>
          </a:p>
          <a:p>
            <a:pPr indent="0" lvl="0" marL="0" marR="101600" rtl="0" algn="l">
              <a:spcBef>
                <a:spcPts val="0"/>
              </a:spcBef>
              <a:spcAft>
                <a:spcPts val="0"/>
              </a:spcAft>
              <a:buNone/>
            </a:pPr>
            <a:r>
              <a:rPr lang="en-GB">
                <a:solidFill>
                  <a:srgbClr val="000000"/>
                </a:solidFill>
                <a:highlight>
                  <a:srgbClr val="FFFFFF"/>
                </a:highlight>
              </a:rPr>
              <a:t>Different forms of techniques:</a:t>
            </a:r>
            <a:endParaRPr>
              <a:solidFill>
                <a:srgbClr val="000000"/>
              </a:solidFill>
              <a:highlight>
                <a:srgbClr val="FFFFFF"/>
              </a:highlight>
            </a:endParaRPr>
          </a:p>
          <a:p>
            <a:pPr indent="-311150" lvl="0" marL="457200" marR="101600" rtl="0" algn="l">
              <a:spcBef>
                <a:spcPts val="0"/>
              </a:spcBef>
              <a:spcAft>
                <a:spcPts val="0"/>
              </a:spcAft>
              <a:buClr>
                <a:srgbClr val="000000"/>
              </a:buClr>
              <a:buSzPts val="1300"/>
              <a:buChar char="-"/>
            </a:pPr>
            <a:r>
              <a:rPr lang="en-GB">
                <a:solidFill>
                  <a:srgbClr val="000000"/>
                </a:solidFill>
                <a:highlight>
                  <a:srgbClr val="FFFFFF"/>
                </a:highlight>
              </a:rPr>
              <a:t>IP Address Spoofing</a:t>
            </a:r>
            <a:endParaRPr>
              <a:solidFill>
                <a:srgbClr val="000000"/>
              </a:solidFill>
              <a:highlight>
                <a:srgbClr val="FFFFFF"/>
              </a:highlight>
            </a:endParaRPr>
          </a:p>
          <a:p>
            <a:pPr indent="-311150" lvl="0" marL="457200" marR="101600" rtl="0" algn="l">
              <a:spcBef>
                <a:spcPts val="0"/>
              </a:spcBef>
              <a:spcAft>
                <a:spcPts val="0"/>
              </a:spcAft>
              <a:buClr>
                <a:srgbClr val="000000"/>
              </a:buClr>
              <a:buSzPts val="1300"/>
              <a:buChar char="-"/>
            </a:pPr>
            <a:r>
              <a:rPr lang="en-GB">
                <a:solidFill>
                  <a:srgbClr val="000000"/>
                </a:solidFill>
                <a:highlight>
                  <a:srgbClr val="FFFFFF"/>
                </a:highlight>
              </a:rPr>
              <a:t>DNS Spoofing</a:t>
            </a:r>
            <a:endParaRPr>
              <a:solidFill>
                <a:srgbClr val="000000"/>
              </a:solidFill>
              <a:highlight>
                <a:srgbClr val="FFFFFF"/>
              </a:highlight>
            </a:endParaRPr>
          </a:p>
          <a:p>
            <a:pPr indent="-311150" lvl="0" marL="457200" marR="101600" rtl="0" algn="l">
              <a:spcBef>
                <a:spcPts val="0"/>
              </a:spcBef>
              <a:spcAft>
                <a:spcPts val="0"/>
              </a:spcAft>
              <a:buClr>
                <a:srgbClr val="000000"/>
              </a:buClr>
              <a:buSzPts val="1300"/>
              <a:buChar char="-"/>
            </a:pPr>
            <a:r>
              <a:rPr lang="en-GB">
                <a:solidFill>
                  <a:srgbClr val="000000"/>
                </a:solidFill>
                <a:highlight>
                  <a:srgbClr val="FFFFFF"/>
                </a:highlight>
              </a:rPr>
              <a:t>SSL Hijacking/Stripping</a:t>
            </a:r>
            <a:endParaRPr>
              <a:solidFill>
                <a:srgbClr val="000000"/>
              </a:solidFill>
              <a:highlight>
                <a:srgbClr val="FFFFFF"/>
              </a:highlight>
            </a:endParaRPr>
          </a:p>
          <a:p>
            <a:pPr indent="-311150" lvl="0" marL="457200" marR="101600" rtl="0" algn="l">
              <a:spcBef>
                <a:spcPts val="0"/>
              </a:spcBef>
              <a:spcAft>
                <a:spcPts val="0"/>
              </a:spcAft>
              <a:buClr>
                <a:srgbClr val="000000"/>
              </a:buClr>
              <a:buSzPts val="1300"/>
              <a:buChar char="-"/>
            </a:pPr>
            <a:r>
              <a:rPr lang="en-GB">
                <a:solidFill>
                  <a:srgbClr val="000000"/>
                </a:solidFill>
                <a:highlight>
                  <a:srgbClr val="FFFFFF"/>
                </a:highlight>
              </a:rPr>
              <a:t>Access Point Sniffers</a:t>
            </a:r>
            <a:endParaRPr>
              <a:solidFill>
                <a:srgbClr val="000000"/>
              </a:solidFill>
              <a:highlight>
                <a:srgbClr val="FFFFFF"/>
              </a:highlight>
            </a:endParaRPr>
          </a:p>
          <a:p>
            <a:pPr indent="0" lvl="0" marL="0" marR="101600" rtl="0" algn="l">
              <a:spcBef>
                <a:spcPts val="0"/>
              </a:spcBef>
              <a:spcAft>
                <a:spcPts val="0"/>
              </a:spcAft>
              <a:buNone/>
            </a:pPr>
            <a:r>
              <a:t/>
            </a:r>
            <a:endParaRPr>
              <a:solidFill>
                <a:srgbClr val="000000"/>
              </a:solidFill>
              <a:highlight>
                <a:srgbClr val="FFFFFF"/>
              </a:highlight>
            </a:endParaRPr>
          </a:p>
          <a:p>
            <a:pPr indent="0" lvl="0" marL="0" marR="101600" rtl="0" algn="l">
              <a:spcBef>
                <a:spcPts val="0"/>
              </a:spcBef>
              <a:spcAft>
                <a:spcPts val="0"/>
              </a:spcAft>
              <a:buNone/>
            </a:pPr>
            <a:r>
              <a:rPr lang="en-GB">
                <a:solidFill>
                  <a:srgbClr val="000000"/>
                </a:solidFill>
                <a:highlight>
                  <a:srgbClr val="FFFFFF"/>
                </a:highlight>
              </a:rPr>
              <a:t>Commonly occurs when an unwanted </a:t>
            </a:r>
            <a:r>
              <a:rPr lang="en-GB">
                <a:solidFill>
                  <a:srgbClr val="000000"/>
                </a:solidFill>
                <a:highlight>
                  <a:srgbClr val="FFFFFF"/>
                </a:highlight>
              </a:rPr>
              <a:t>entity</a:t>
            </a:r>
            <a:r>
              <a:rPr lang="en-GB">
                <a:solidFill>
                  <a:srgbClr val="000000"/>
                </a:solidFill>
                <a:highlight>
                  <a:srgbClr val="FFFFFF"/>
                </a:highlight>
              </a:rPr>
              <a:t> intercepts a communication, </a:t>
            </a:r>
            <a:r>
              <a:rPr lang="en-GB">
                <a:solidFill>
                  <a:srgbClr val="000000"/>
                </a:solidFill>
                <a:highlight>
                  <a:srgbClr val="FFFFFF"/>
                </a:highlight>
              </a:rPr>
              <a:t>before it reaches its intended destination,</a:t>
            </a:r>
            <a:r>
              <a:rPr lang="en-GB">
                <a:solidFill>
                  <a:srgbClr val="000000"/>
                </a:solidFill>
                <a:highlight>
                  <a:srgbClr val="FFFFFF"/>
                </a:highlight>
              </a:rPr>
              <a:t> between two client or system.</a:t>
            </a:r>
            <a:endParaRPr>
              <a:solidFill>
                <a:srgbClr val="000000"/>
              </a:solidFill>
              <a:highlight>
                <a:srgbClr val="FFFFFF"/>
              </a:highlight>
            </a:endParaRPr>
          </a:p>
          <a:p>
            <a:pPr indent="0" lvl="0" marL="0" marR="101600" rtl="0" algn="l">
              <a:spcBef>
                <a:spcPts val="0"/>
              </a:spcBef>
              <a:spcAft>
                <a:spcPts val="0"/>
              </a:spcAft>
              <a:buNone/>
            </a:pPr>
            <a:r>
              <a:t/>
            </a:r>
            <a:endParaRPr>
              <a:solidFill>
                <a:srgbClr val="000000"/>
              </a:solidFill>
              <a:highlight>
                <a:srgbClr val="FFFFFF"/>
              </a:highlight>
            </a:endParaRPr>
          </a:p>
          <a:p>
            <a:pPr indent="0" lvl="0" marL="0" marR="101600" rtl="0" algn="l">
              <a:spcBef>
                <a:spcPts val="0"/>
              </a:spcBef>
              <a:spcAft>
                <a:spcPts val="0"/>
              </a:spcAft>
              <a:buNone/>
            </a:pPr>
            <a:r>
              <a:t/>
            </a:r>
            <a:endParaRPr>
              <a:solidFill>
                <a:srgbClr val="1E2226"/>
              </a:solidFill>
              <a:highlight>
                <a:srgbClr val="FFFFFF"/>
              </a:highlight>
            </a:endParaRPr>
          </a:p>
          <a:p>
            <a:pPr indent="0" lvl="0" marL="0" marR="101600" rtl="0" algn="l">
              <a:spcBef>
                <a:spcPts val="0"/>
              </a:spcBef>
              <a:spcAft>
                <a:spcPts val="0"/>
              </a:spcAft>
              <a:buNone/>
            </a:pPr>
            <a:br>
              <a:rPr i="1" lang="en-GB">
                <a:solidFill>
                  <a:srgbClr val="000000"/>
                </a:solidFill>
              </a:rPr>
            </a:br>
            <a:endParaRPr i="1">
              <a:solidFill>
                <a:srgbClr val="000000"/>
              </a:solidFill>
            </a:endParaRPr>
          </a:p>
          <a:p>
            <a:pPr indent="0" lvl="0" marL="0" rtl="0" algn="l">
              <a:spcBef>
                <a:spcPts val="0"/>
              </a:spcBef>
              <a:spcAft>
                <a:spcPts val="0"/>
              </a:spcAft>
              <a:buNone/>
            </a:pPr>
            <a:r>
              <a:t/>
            </a:r>
            <a:endParaRPr b="1" i="1">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ctr">
              <a:spcBef>
                <a:spcPts val="1600"/>
              </a:spcBef>
              <a:spcAft>
                <a:spcPts val="1600"/>
              </a:spcAft>
              <a:buNone/>
            </a:pPr>
            <a:r>
              <a:t/>
            </a:r>
            <a:endParaRPr b="1">
              <a:solidFill>
                <a:srgbClr val="000000"/>
              </a:solidFill>
            </a:endParaRPr>
          </a:p>
        </p:txBody>
      </p:sp>
      <p:pic>
        <p:nvPicPr>
          <p:cNvPr id="267" name="Google Shape;267;p21"/>
          <p:cNvPicPr preferRelativeResize="0"/>
          <p:nvPr/>
        </p:nvPicPr>
        <p:blipFill>
          <a:blip r:embed="rId4">
            <a:alphaModFix/>
          </a:blip>
          <a:stretch>
            <a:fillRect/>
          </a:stretch>
        </p:blipFill>
        <p:spPr>
          <a:xfrm>
            <a:off x="6883950" y="2280525"/>
            <a:ext cx="2331850" cy="12904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66"/>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Video Demonstration</a:t>
            </a:r>
            <a:endParaRPr/>
          </a:p>
        </p:txBody>
      </p:sp>
      <p:pic>
        <p:nvPicPr>
          <p:cNvPr id="719" name="Google Shape;719;p66">
            <a:hlinkClick r:id="rId3"/>
          </p:cNvPr>
          <p:cNvPicPr preferRelativeResize="0"/>
          <p:nvPr/>
        </p:nvPicPr>
        <p:blipFill>
          <a:blip r:embed="rId4">
            <a:alphaModFix/>
          </a:blip>
          <a:stretch>
            <a:fillRect/>
          </a:stretch>
        </p:blipFill>
        <p:spPr>
          <a:xfrm>
            <a:off x="1178113" y="1500500"/>
            <a:ext cx="6787776" cy="3384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1" name="Shape 271"/>
        <p:cNvGrpSpPr/>
        <p:nvPr/>
      </p:nvGrpSpPr>
      <p:grpSpPr>
        <a:xfrm>
          <a:off x="0" y="0"/>
          <a:ext cx="0" cy="0"/>
          <a:chOff x="0" y="0"/>
          <a:chExt cx="0" cy="0"/>
        </a:xfrm>
      </p:grpSpPr>
      <p:sp>
        <p:nvSpPr>
          <p:cNvPr id="272" name="Google Shape;272;p22"/>
          <p:cNvSpPr/>
          <p:nvPr/>
        </p:nvSpPr>
        <p:spPr>
          <a:xfrm>
            <a:off x="7700" y="1437725"/>
            <a:ext cx="9144000" cy="370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rPr>
              <a:t>MitM Cyber Attack (Example)</a:t>
            </a:r>
            <a:endParaRPr>
              <a:solidFill>
                <a:srgbClr val="FFFFFF"/>
              </a:solidFill>
            </a:endParaRPr>
          </a:p>
        </p:txBody>
      </p:sp>
      <p:sp>
        <p:nvSpPr>
          <p:cNvPr id="274" name="Google Shape;274;p22"/>
          <p:cNvSpPr/>
          <p:nvPr/>
        </p:nvSpPr>
        <p:spPr>
          <a:xfrm>
            <a:off x="7856400" y="492872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txBox="1"/>
          <p:nvPr>
            <p:ph idx="1" type="body"/>
          </p:nvPr>
        </p:nvSpPr>
        <p:spPr>
          <a:xfrm>
            <a:off x="5956100" y="1787650"/>
            <a:ext cx="2999700" cy="2661300"/>
          </a:xfrm>
          <a:prstGeom prst="rect">
            <a:avLst/>
          </a:prstGeom>
        </p:spPr>
        <p:txBody>
          <a:bodyPr anchorCtr="0" anchor="t" bIns="91425" lIns="91425" spcFirstLastPara="1" rIns="91425" wrap="square" tIns="91425">
            <a:noAutofit/>
          </a:bodyPr>
          <a:lstStyle/>
          <a:p>
            <a:pPr indent="0" lvl="0" marL="0" marR="101600" rtl="0" algn="l">
              <a:spcBef>
                <a:spcPts val="0"/>
              </a:spcBef>
              <a:spcAft>
                <a:spcPts val="0"/>
              </a:spcAft>
              <a:buNone/>
            </a:pPr>
            <a:r>
              <a:rPr b="1" lang="en-GB" sz="1500">
                <a:solidFill>
                  <a:srgbClr val="000000"/>
                </a:solidFill>
                <a:highlight>
                  <a:srgbClr val="FFFFFF"/>
                </a:highlight>
              </a:rPr>
              <a:t>Cozy Bear (APT 29)</a:t>
            </a:r>
            <a:endParaRPr b="1" sz="1500">
              <a:solidFill>
                <a:srgbClr val="000000"/>
              </a:solidFill>
              <a:highlight>
                <a:srgbClr val="FFFFFF"/>
              </a:highlight>
            </a:endParaRPr>
          </a:p>
          <a:p>
            <a:pPr indent="0" lvl="0" marL="0" marR="101600" rtl="0" algn="l">
              <a:spcBef>
                <a:spcPts val="0"/>
              </a:spcBef>
              <a:spcAft>
                <a:spcPts val="0"/>
              </a:spcAft>
              <a:buNone/>
            </a:pPr>
            <a:r>
              <a:t/>
            </a:r>
            <a:endParaRPr b="1" sz="1500">
              <a:solidFill>
                <a:srgbClr val="000000"/>
              </a:solidFill>
              <a:highlight>
                <a:srgbClr val="FFFFFF"/>
              </a:highlight>
            </a:endParaRPr>
          </a:p>
          <a:p>
            <a:pPr indent="0" lvl="0" marL="0" marR="101600" rtl="0" algn="l">
              <a:spcBef>
                <a:spcPts val="0"/>
              </a:spcBef>
              <a:spcAft>
                <a:spcPts val="0"/>
              </a:spcAft>
              <a:buNone/>
            </a:pPr>
            <a:r>
              <a:rPr lang="en-GB">
                <a:solidFill>
                  <a:srgbClr val="000000"/>
                </a:solidFill>
                <a:highlight>
                  <a:srgbClr val="FFFFFF"/>
                </a:highlight>
              </a:rPr>
              <a:t>In 2018, a Russian hacker group that attempt to hack the “Organization for the Prohibition of Chemical Weapons” in Holland, Netherlands</a:t>
            </a:r>
            <a:endParaRPr>
              <a:solidFill>
                <a:srgbClr val="000000"/>
              </a:solidFill>
              <a:highlight>
                <a:srgbClr val="FFFFFF"/>
              </a:highlight>
            </a:endParaRPr>
          </a:p>
          <a:p>
            <a:pPr indent="0" lvl="0" marL="0" marR="101600" rtl="0" algn="l">
              <a:spcBef>
                <a:spcPts val="0"/>
              </a:spcBef>
              <a:spcAft>
                <a:spcPts val="0"/>
              </a:spcAft>
              <a:buNone/>
            </a:pPr>
            <a:r>
              <a:t/>
            </a:r>
            <a:endParaRPr>
              <a:solidFill>
                <a:srgbClr val="000000"/>
              </a:solidFill>
              <a:highlight>
                <a:srgbClr val="FFFFFF"/>
              </a:highlight>
            </a:endParaRPr>
          </a:p>
          <a:p>
            <a:pPr indent="0" lvl="0" marL="0" marR="101600" rtl="0" algn="l">
              <a:spcBef>
                <a:spcPts val="0"/>
              </a:spcBef>
              <a:spcAft>
                <a:spcPts val="0"/>
              </a:spcAft>
              <a:buNone/>
            </a:pPr>
            <a:r>
              <a:rPr lang="en-GB">
                <a:solidFill>
                  <a:srgbClr val="000000"/>
                </a:solidFill>
                <a:highlight>
                  <a:srgbClr val="FFFFFF"/>
                </a:highlight>
              </a:rPr>
              <a:t>Employ MitM techniques to gain access into the network via a MitM rogue access point sniffer to steal sensitive credentials</a:t>
            </a:r>
            <a:endParaRPr>
              <a:solidFill>
                <a:srgbClr val="000000"/>
              </a:solidFill>
              <a:highlight>
                <a:srgbClr val="FFFFFF"/>
              </a:highlight>
            </a:endParaRPr>
          </a:p>
          <a:p>
            <a:pPr indent="0" lvl="0" marL="0" marR="101600" rtl="0" algn="l">
              <a:spcBef>
                <a:spcPts val="0"/>
              </a:spcBef>
              <a:spcAft>
                <a:spcPts val="0"/>
              </a:spcAft>
              <a:buNone/>
            </a:pPr>
            <a:r>
              <a:t/>
            </a:r>
            <a:endParaRPr b="1" sz="1500">
              <a:solidFill>
                <a:srgbClr val="000000"/>
              </a:solidFill>
              <a:highlight>
                <a:srgbClr val="FFFFFF"/>
              </a:highlight>
            </a:endParaRPr>
          </a:p>
          <a:p>
            <a:pPr indent="0" lvl="0" marL="0" marR="101600" rtl="0" algn="l">
              <a:spcBef>
                <a:spcPts val="0"/>
              </a:spcBef>
              <a:spcAft>
                <a:spcPts val="0"/>
              </a:spcAft>
              <a:buNone/>
            </a:pPr>
            <a:r>
              <a:rPr lang="en-GB">
                <a:solidFill>
                  <a:srgbClr val="000000"/>
                </a:solidFill>
                <a:highlight>
                  <a:srgbClr val="FFFFFF"/>
                </a:highlight>
              </a:rPr>
              <a:t> </a:t>
            </a:r>
            <a:endParaRPr b="1">
              <a:solidFill>
                <a:srgbClr val="000000"/>
              </a:solidFill>
            </a:endParaRPr>
          </a:p>
        </p:txBody>
      </p:sp>
      <p:pic>
        <p:nvPicPr>
          <p:cNvPr id="276" name="Google Shape;276;p22"/>
          <p:cNvPicPr preferRelativeResize="0"/>
          <p:nvPr/>
        </p:nvPicPr>
        <p:blipFill>
          <a:blip r:embed="rId3">
            <a:alphaModFix/>
          </a:blip>
          <a:stretch>
            <a:fillRect/>
          </a:stretch>
        </p:blipFill>
        <p:spPr>
          <a:xfrm>
            <a:off x="316975" y="1558586"/>
            <a:ext cx="3321077" cy="3119426"/>
          </a:xfrm>
          <a:prstGeom prst="rect">
            <a:avLst/>
          </a:prstGeom>
          <a:noFill/>
          <a:ln>
            <a:noFill/>
          </a:ln>
        </p:spPr>
      </p:pic>
      <p:pic>
        <p:nvPicPr>
          <p:cNvPr id="277" name="Google Shape;277;p22"/>
          <p:cNvPicPr preferRelativeResize="0"/>
          <p:nvPr/>
        </p:nvPicPr>
        <p:blipFill>
          <a:blip r:embed="rId4">
            <a:alphaModFix/>
          </a:blip>
          <a:stretch>
            <a:fillRect/>
          </a:stretch>
        </p:blipFill>
        <p:spPr>
          <a:xfrm>
            <a:off x="2564782" y="2702975"/>
            <a:ext cx="3220475" cy="2280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3"/>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Data Privacy &amp; Protection</a:t>
            </a:r>
            <a:endParaRPr sz="2700"/>
          </a:p>
        </p:txBody>
      </p:sp>
      <p:sp>
        <p:nvSpPr>
          <p:cNvPr id="284" name="Google Shape;284;p23"/>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23"/>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286" name="Google Shape;286;p23"/>
          <p:cNvSpPr txBox="1"/>
          <p:nvPr>
            <p:ph idx="4294967295" type="body"/>
          </p:nvPr>
        </p:nvSpPr>
        <p:spPr>
          <a:xfrm>
            <a:off x="4910700" y="1150225"/>
            <a:ext cx="4045200" cy="34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457200" rtl="0" algn="l">
              <a:spcBef>
                <a:spcPts val="1600"/>
              </a:spcBef>
              <a:spcAft>
                <a:spcPts val="0"/>
              </a:spcAft>
              <a:buNone/>
            </a:pPr>
            <a:br>
              <a:rPr i="1" lang="en-GB" sz="1400">
                <a:solidFill>
                  <a:srgbClr val="000000"/>
                </a:solidFill>
              </a:rPr>
            </a:br>
            <a:endParaRPr i="1" sz="1400">
              <a:solidFill>
                <a:srgbClr val="000000"/>
              </a:solidFill>
            </a:endParaRPr>
          </a:p>
          <a:p>
            <a:pPr indent="0" lvl="0" marL="0" rtl="0" algn="l">
              <a:spcBef>
                <a:spcPts val="1600"/>
              </a:spcBef>
              <a:spcAft>
                <a:spcPts val="0"/>
              </a:spcAft>
              <a:buNone/>
            </a:pPr>
            <a:r>
              <a:t/>
            </a:r>
            <a:endParaRPr b="1" i="1" sz="1400">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ctr">
              <a:spcBef>
                <a:spcPts val="1600"/>
              </a:spcBef>
              <a:spcAft>
                <a:spcPts val="1600"/>
              </a:spcAft>
              <a:buNone/>
            </a:pPr>
            <a:r>
              <a:t/>
            </a:r>
            <a:endParaRPr b="1" sz="1400">
              <a:solidFill>
                <a:srgbClr val="000000"/>
              </a:solidFill>
            </a:endParaRPr>
          </a:p>
        </p:txBody>
      </p:sp>
      <p:sp>
        <p:nvSpPr>
          <p:cNvPr id="287" name="Google Shape;287;p23"/>
          <p:cNvSpPr txBox="1"/>
          <p:nvPr>
            <p:ph idx="4294967295" type="body"/>
          </p:nvPr>
        </p:nvSpPr>
        <p:spPr>
          <a:xfrm>
            <a:off x="4822050" y="859350"/>
            <a:ext cx="4045200" cy="3424800"/>
          </a:xfrm>
          <a:prstGeom prst="rect">
            <a:avLst/>
          </a:prstGeom>
        </p:spPr>
        <p:txBody>
          <a:bodyPr anchorCtr="0" anchor="t" bIns="91425" lIns="91425" spcFirstLastPara="1" rIns="91425" wrap="square" tIns="91425">
            <a:noAutofit/>
          </a:bodyPr>
          <a:lstStyle/>
          <a:p>
            <a:pPr indent="0" lvl="0" marL="0" marR="101600" rtl="0" algn="l">
              <a:spcBef>
                <a:spcPts val="0"/>
              </a:spcBef>
              <a:spcAft>
                <a:spcPts val="0"/>
              </a:spcAft>
              <a:buNone/>
            </a:pPr>
            <a:r>
              <a:rPr b="1" lang="en-GB" sz="1500">
                <a:solidFill>
                  <a:srgbClr val="000000"/>
                </a:solidFill>
                <a:highlight>
                  <a:srgbClr val="FFFFFF"/>
                </a:highlight>
              </a:rPr>
              <a:t>Data Privacy &amp; Protection</a:t>
            </a:r>
            <a:endParaRPr b="1" sz="1500">
              <a:solidFill>
                <a:srgbClr val="000000"/>
              </a:solidFill>
              <a:highlight>
                <a:srgbClr val="FFFFFF"/>
              </a:highlight>
            </a:endParaRPr>
          </a:p>
          <a:p>
            <a:pPr indent="0" lvl="0" marL="0" marR="101600" rtl="0" algn="l">
              <a:spcBef>
                <a:spcPts val="0"/>
              </a:spcBef>
              <a:spcAft>
                <a:spcPts val="0"/>
              </a:spcAft>
              <a:buNone/>
            </a:pPr>
            <a:r>
              <a:t/>
            </a:r>
            <a:endParaRPr b="1" sz="1500">
              <a:solidFill>
                <a:srgbClr val="000000"/>
              </a:solidFill>
              <a:highlight>
                <a:srgbClr val="FFFFFF"/>
              </a:highlight>
            </a:endParaRPr>
          </a:p>
          <a:p>
            <a:pPr indent="0" lvl="0" marL="0" marR="101600" rtl="0" algn="l">
              <a:spcBef>
                <a:spcPts val="0"/>
              </a:spcBef>
              <a:spcAft>
                <a:spcPts val="0"/>
              </a:spcAft>
              <a:buNone/>
            </a:pPr>
            <a:r>
              <a:rPr lang="en-GB">
                <a:solidFill>
                  <a:srgbClr val="000000"/>
                </a:solidFill>
                <a:highlight>
                  <a:srgbClr val="FFFFFF"/>
                </a:highlight>
              </a:rPr>
              <a:t>The large usage of Messaging and Chat Applications (Apps) have introduced large amounts of data being transmitted over the internet</a:t>
            </a:r>
            <a:endParaRPr>
              <a:solidFill>
                <a:srgbClr val="000000"/>
              </a:solidFill>
              <a:highlight>
                <a:srgbClr val="FFFFFF"/>
              </a:highlight>
            </a:endParaRPr>
          </a:p>
          <a:p>
            <a:pPr indent="0" lvl="0" marL="0" marR="101600" rtl="0" algn="l">
              <a:spcBef>
                <a:spcPts val="0"/>
              </a:spcBef>
              <a:spcAft>
                <a:spcPts val="0"/>
              </a:spcAft>
              <a:buNone/>
            </a:pPr>
            <a:r>
              <a:t/>
            </a:r>
            <a:endParaRPr>
              <a:solidFill>
                <a:srgbClr val="000000"/>
              </a:solidFill>
              <a:highlight>
                <a:srgbClr val="FFFFFF"/>
              </a:highlight>
            </a:endParaRPr>
          </a:p>
          <a:p>
            <a:pPr indent="0" lvl="0" marL="0" marR="101600" rtl="0" algn="l">
              <a:spcBef>
                <a:spcPts val="0"/>
              </a:spcBef>
              <a:spcAft>
                <a:spcPts val="0"/>
              </a:spcAft>
              <a:buNone/>
            </a:pPr>
            <a:r>
              <a:rPr lang="en-GB">
                <a:solidFill>
                  <a:srgbClr val="000000"/>
                </a:solidFill>
                <a:highlight>
                  <a:srgbClr val="FFFFFF"/>
                </a:highlight>
              </a:rPr>
              <a:t>Information collected can be categorized into:</a:t>
            </a:r>
            <a:endParaRPr>
              <a:solidFill>
                <a:srgbClr val="000000"/>
              </a:solidFill>
              <a:highlight>
                <a:srgbClr val="FFFFFF"/>
              </a:highlight>
            </a:endParaRPr>
          </a:p>
          <a:p>
            <a:pPr indent="-311150" lvl="0" marL="457200" marR="101600" rtl="0" algn="l">
              <a:spcBef>
                <a:spcPts val="0"/>
              </a:spcBef>
              <a:spcAft>
                <a:spcPts val="0"/>
              </a:spcAft>
              <a:buClr>
                <a:srgbClr val="000000"/>
              </a:buClr>
              <a:buSzPts val="1300"/>
              <a:buAutoNum type="arabicParenR"/>
            </a:pPr>
            <a:r>
              <a:rPr lang="en-GB">
                <a:solidFill>
                  <a:srgbClr val="000000"/>
                </a:solidFill>
                <a:highlight>
                  <a:srgbClr val="FFFFFF"/>
                </a:highlight>
              </a:rPr>
              <a:t>User Provided Information </a:t>
            </a:r>
            <a:endParaRPr>
              <a:solidFill>
                <a:srgbClr val="000000"/>
              </a:solidFill>
              <a:highlight>
                <a:srgbClr val="FFFFFF"/>
              </a:highlight>
            </a:endParaRPr>
          </a:p>
          <a:p>
            <a:pPr indent="-311150" lvl="0" marL="457200" marR="101600" rtl="0" algn="l">
              <a:spcBef>
                <a:spcPts val="0"/>
              </a:spcBef>
              <a:spcAft>
                <a:spcPts val="0"/>
              </a:spcAft>
              <a:buClr>
                <a:srgbClr val="000000"/>
              </a:buClr>
              <a:buSzPts val="1300"/>
              <a:buAutoNum type="arabicParenR"/>
            </a:pPr>
            <a:r>
              <a:rPr lang="en-GB">
                <a:solidFill>
                  <a:srgbClr val="000000"/>
                </a:solidFill>
                <a:highlight>
                  <a:srgbClr val="FFFFFF"/>
                </a:highlight>
              </a:rPr>
              <a:t>Automatically Collected Information</a:t>
            </a:r>
            <a:endParaRPr>
              <a:solidFill>
                <a:srgbClr val="000000"/>
              </a:solidFill>
              <a:highlight>
                <a:srgbClr val="FFFFFF"/>
              </a:highlight>
            </a:endParaRPr>
          </a:p>
          <a:p>
            <a:pPr indent="-311150" lvl="0" marL="457200" marR="101600" rtl="0" algn="l">
              <a:spcBef>
                <a:spcPts val="0"/>
              </a:spcBef>
              <a:spcAft>
                <a:spcPts val="0"/>
              </a:spcAft>
              <a:buClr>
                <a:srgbClr val="000000"/>
              </a:buClr>
              <a:buSzPts val="1300"/>
              <a:buAutoNum type="arabicParenR"/>
            </a:pPr>
            <a:r>
              <a:rPr lang="en-GB">
                <a:solidFill>
                  <a:srgbClr val="000000"/>
                </a:solidFill>
                <a:highlight>
                  <a:srgbClr val="FFFFFF"/>
                </a:highlight>
              </a:rPr>
              <a:t>Third-Party Information </a:t>
            </a:r>
            <a:endParaRPr>
              <a:solidFill>
                <a:srgbClr val="000000"/>
              </a:solidFill>
              <a:highlight>
                <a:srgbClr val="FFFFFF"/>
              </a:highlight>
            </a:endParaRPr>
          </a:p>
          <a:p>
            <a:pPr indent="0" lvl="0" marL="0" marR="101600" rtl="0" algn="l">
              <a:spcBef>
                <a:spcPts val="0"/>
              </a:spcBef>
              <a:spcAft>
                <a:spcPts val="0"/>
              </a:spcAft>
              <a:buNone/>
            </a:pPr>
            <a:r>
              <a:t/>
            </a:r>
            <a:endParaRPr>
              <a:solidFill>
                <a:srgbClr val="000000"/>
              </a:solidFill>
              <a:highlight>
                <a:srgbClr val="FFFFFF"/>
              </a:highlight>
            </a:endParaRPr>
          </a:p>
          <a:p>
            <a:pPr indent="0" lvl="0" marL="0" marR="101600" rtl="0" algn="l">
              <a:spcBef>
                <a:spcPts val="0"/>
              </a:spcBef>
              <a:spcAft>
                <a:spcPts val="0"/>
              </a:spcAft>
              <a:buNone/>
            </a:pPr>
            <a:r>
              <a:rPr lang="en-GB">
                <a:solidFill>
                  <a:srgbClr val="000000"/>
                </a:solidFill>
                <a:highlight>
                  <a:srgbClr val="FFFFFF"/>
                </a:highlight>
              </a:rPr>
              <a:t>Lack of proper framework and standard to protect privacy of data leads to abuse and failure to comply to regulatory obligations</a:t>
            </a:r>
            <a:endParaRPr>
              <a:solidFill>
                <a:srgbClr val="000000"/>
              </a:solidFill>
              <a:highlight>
                <a:srgbClr val="FFFFFF"/>
              </a:highlight>
            </a:endParaRPr>
          </a:p>
          <a:p>
            <a:pPr indent="0" lvl="0" marL="0" marR="101600" rtl="0" algn="l">
              <a:spcBef>
                <a:spcPts val="0"/>
              </a:spcBef>
              <a:spcAft>
                <a:spcPts val="0"/>
              </a:spcAft>
              <a:buNone/>
            </a:pPr>
            <a:r>
              <a:t/>
            </a:r>
            <a:endParaRPr>
              <a:solidFill>
                <a:srgbClr val="000000"/>
              </a:solidFill>
              <a:highlight>
                <a:srgbClr val="FFFFFF"/>
              </a:highlight>
            </a:endParaRPr>
          </a:p>
          <a:p>
            <a:pPr indent="0" lvl="0" marL="0" marR="101600" rtl="0" algn="l">
              <a:spcBef>
                <a:spcPts val="0"/>
              </a:spcBef>
              <a:spcAft>
                <a:spcPts val="0"/>
              </a:spcAft>
              <a:buNone/>
            </a:pPr>
            <a:r>
              <a:t/>
            </a:r>
            <a:endParaRPr>
              <a:solidFill>
                <a:srgbClr val="1E2226"/>
              </a:solidFill>
              <a:highlight>
                <a:srgbClr val="FFFFFF"/>
              </a:highlight>
            </a:endParaRPr>
          </a:p>
          <a:p>
            <a:pPr indent="0" lvl="0" marL="0" marR="101600" rtl="0" algn="l">
              <a:spcBef>
                <a:spcPts val="0"/>
              </a:spcBef>
              <a:spcAft>
                <a:spcPts val="0"/>
              </a:spcAft>
              <a:buNone/>
            </a:pPr>
            <a:br>
              <a:rPr i="1" lang="en-GB">
                <a:solidFill>
                  <a:srgbClr val="000000"/>
                </a:solidFill>
              </a:rPr>
            </a:br>
            <a:endParaRPr i="1">
              <a:solidFill>
                <a:srgbClr val="000000"/>
              </a:solidFill>
            </a:endParaRPr>
          </a:p>
          <a:p>
            <a:pPr indent="0" lvl="0" marL="0" rtl="0" algn="l">
              <a:spcBef>
                <a:spcPts val="0"/>
              </a:spcBef>
              <a:spcAft>
                <a:spcPts val="0"/>
              </a:spcAft>
              <a:buNone/>
            </a:pPr>
            <a:r>
              <a:t/>
            </a:r>
            <a:endParaRPr b="1" i="1">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ctr">
              <a:spcBef>
                <a:spcPts val="1600"/>
              </a:spcBef>
              <a:spcAft>
                <a:spcPts val="1600"/>
              </a:spcAft>
              <a:buNone/>
            </a:pPr>
            <a:r>
              <a:t/>
            </a:r>
            <a:endParaRPr b="1">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1" name="Shape 291"/>
        <p:cNvGrpSpPr/>
        <p:nvPr/>
      </p:nvGrpSpPr>
      <p:grpSpPr>
        <a:xfrm>
          <a:off x="0" y="0"/>
          <a:ext cx="0" cy="0"/>
          <a:chOff x="0" y="0"/>
          <a:chExt cx="0" cy="0"/>
        </a:xfrm>
      </p:grpSpPr>
      <p:sp>
        <p:nvSpPr>
          <p:cNvPr id="292" name="Google Shape;292;p24"/>
          <p:cNvSpPr/>
          <p:nvPr/>
        </p:nvSpPr>
        <p:spPr>
          <a:xfrm>
            <a:off x="7700" y="1437725"/>
            <a:ext cx="9144000" cy="370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rPr>
              <a:t>Data Privacy &amp; Protection (Example)</a:t>
            </a:r>
            <a:endParaRPr>
              <a:solidFill>
                <a:srgbClr val="FFFFFF"/>
              </a:solidFill>
            </a:endParaRPr>
          </a:p>
        </p:txBody>
      </p:sp>
      <p:sp>
        <p:nvSpPr>
          <p:cNvPr id="294" name="Google Shape;294;p24"/>
          <p:cNvSpPr/>
          <p:nvPr/>
        </p:nvSpPr>
        <p:spPr>
          <a:xfrm>
            <a:off x="7856400" y="492872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txBox="1"/>
          <p:nvPr/>
        </p:nvSpPr>
        <p:spPr>
          <a:xfrm>
            <a:off x="2300825" y="3458847"/>
            <a:ext cx="1684500" cy="24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GB" sz="1300" u="sng">
                <a:solidFill>
                  <a:srgbClr val="FFFFFF"/>
                </a:solidFill>
                <a:latin typeface="Lato"/>
                <a:ea typeface="Lato"/>
                <a:cs typeface="Lato"/>
                <a:sym typeface="Lato"/>
              </a:rPr>
              <a:t>Threat Type</a:t>
            </a:r>
            <a:endParaRPr b="1" i="1" sz="1300" u="sng">
              <a:solidFill>
                <a:srgbClr val="FFFFFF"/>
              </a:solidFill>
              <a:latin typeface="Lato"/>
              <a:ea typeface="Lato"/>
              <a:cs typeface="Lato"/>
              <a:sym typeface="Lato"/>
            </a:endParaRPr>
          </a:p>
        </p:txBody>
      </p:sp>
      <p:sp>
        <p:nvSpPr>
          <p:cNvPr id="296" name="Google Shape;296;p24"/>
          <p:cNvSpPr txBox="1"/>
          <p:nvPr/>
        </p:nvSpPr>
        <p:spPr>
          <a:xfrm>
            <a:off x="2300825" y="3729613"/>
            <a:ext cx="16845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rgbClr val="FFFFFF"/>
                </a:solidFill>
                <a:latin typeface="Lato"/>
                <a:ea typeface="Lato"/>
                <a:cs typeface="Lato"/>
                <a:sym typeface="Lato"/>
              </a:rPr>
              <a:t>Malicious</a:t>
            </a:r>
            <a:endParaRPr sz="1100">
              <a:solidFill>
                <a:srgbClr val="FFFFFF"/>
              </a:solidFill>
              <a:latin typeface="Lato"/>
              <a:ea typeface="Lato"/>
              <a:cs typeface="Lato"/>
              <a:sym typeface="Lato"/>
            </a:endParaRPr>
          </a:p>
        </p:txBody>
      </p:sp>
      <p:sp>
        <p:nvSpPr>
          <p:cNvPr id="297" name="Google Shape;297;p24"/>
          <p:cNvSpPr txBox="1"/>
          <p:nvPr>
            <p:ph idx="1" type="body"/>
          </p:nvPr>
        </p:nvSpPr>
        <p:spPr>
          <a:xfrm>
            <a:off x="5605425" y="1758500"/>
            <a:ext cx="3243600" cy="2850000"/>
          </a:xfrm>
          <a:prstGeom prst="rect">
            <a:avLst/>
          </a:prstGeom>
        </p:spPr>
        <p:txBody>
          <a:bodyPr anchorCtr="0" anchor="t" bIns="91425" lIns="91425" spcFirstLastPara="1" rIns="91425" wrap="square" tIns="91425">
            <a:noAutofit/>
          </a:bodyPr>
          <a:lstStyle/>
          <a:p>
            <a:pPr indent="0" lvl="0" marL="0" marR="101600" rtl="0" algn="l">
              <a:spcBef>
                <a:spcPts val="0"/>
              </a:spcBef>
              <a:spcAft>
                <a:spcPts val="0"/>
              </a:spcAft>
              <a:buNone/>
            </a:pPr>
            <a:r>
              <a:rPr b="1" lang="en-GB" sz="1500">
                <a:solidFill>
                  <a:srgbClr val="000000"/>
                </a:solidFill>
                <a:highlight>
                  <a:srgbClr val="FFFFFF"/>
                </a:highlight>
              </a:rPr>
              <a:t>WhatsApp &amp; Facebook</a:t>
            </a:r>
            <a:endParaRPr b="1" sz="1500">
              <a:solidFill>
                <a:srgbClr val="000000"/>
              </a:solidFill>
              <a:highlight>
                <a:srgbClr val="FFFFFF"/>
              </a:highlight>
            </a:endParaRPr>
          </a:p>
          <a:p>
            <a:pPr indent="0" lvl="0" marL="0" marR="101600" rtl="0" algn="l">
              <a:spcBef>
                <a:spcPts val="0"/>
              </a:spcBef>
              <a:spcAft>
                <a:spcPts val="0"/>
              </a:spcAft>
              <a:buNone/>
            </a:pPr>
            <a:r>
              <a:t/>
            </a:r>
            <a:endParaRPr b="1" sz="1500">
              <a:solidFill>
                <a:srgbClr val="000000"/>
              </a:solidFill>
              <a:highlight>
                <a:srgbClr val="FFFFFF"/>
              </a:highlight>
            </a:endParaRPr>
          </a:p>
          <a:p>
            <a:pPr indent="0" lvl="0" marL="0" marR="101600" rtl="0" algn="l">
              <a:spcBef>
                <a:spcPts val="0"/>
              </a:spcBef>
              <a:spcAft>
                <a:spcPts val="0"/>
              </a:spcAft>
              <a:buNone/>
            </a:pPr>
            <a:r>
              <a:rPr lang="en-GB">
                <a:solidFill>
                  <a:srgbClr val="000000"/>
                </a:solidFill>
                <a:highlight>
                  <a:srgbClr val="FFFFFF"/>
                </a:highlight>
              </a:rPr>
              <a:t>In March 2016, Central Intelligence Agency was able to bypass security enforcement, via malware and hacking tools, to access </a:t>
            </a:r>
            <a:r>
              <a:rPr lang="en-GB">
                <a:solidFill>
                  <a:srgbClr val="000000"/>
                </a:solidFill>
                <a:highlight>
                  <a:srgbClr val="FFFFFF"/>
                </a:highlight>
              </a:rPr>
              <a:t>Whatsapp private encrypted messages</a:t>
            </a:r>
            <a:endParaRPr>
              <a:solidFill>
                <a:srgbClr val="000000"/>
              </a:solidFill>
              <a:highlight>
                <a:srgbClr val="FFFFFF"/>
              </a:highlight>
            </a:endParaRPr>
          </a:p>
          <a:p>
            <a:pPr indent="0" lvl="0" marL="0" marR="101600" rtl="0" algn="l">
              <a:spcBef>
                <a:spcPts val="0"/>
              </a:spcBef>
              <a:spcAft>
                <a:spcPts val="0"/>
              </a:spcAft>
              <a:buNone/>
            </a:pPr>
            <a:r>
              <a:t/>
            </a:r>
            <a:endParaRPr>
              <a:solidFill>
                <a:srgbClr val="000000"/>
              </a:solidFill>
              <a:highlight>
                <a:srgbClr val="FFFFFF"/>
              </a:highlight>
            </a:endParaRPr>
          </a:p>
          <a:p>
            <a:pPr indent="0" lvl="0" marL="0" marR="101600" rtl="0" algn="l">
              <a:spcBef>
                <a:spcPts val="0"/>
              </a:spcBef>
              <a:spcAft>
                <a:spcPts val="0"/>
              </a:spcAft>
              <a:buNone/>
            </a:pPr>
            <a:r>
              <a:rPr lang="en-GB">
                <a:solidFill>
                  <a:srgbClr val="000000"/>
                </a:solidFill>
                <a:highlight>
                  <a:srgbClr val="FFFFFF"/>
                </a:highlight>
              </a:rPr>
              <a:t>WhatsApp's parent company, Facebook, was revealed to be sharing </a:t>
            </a:r>
            <a:r>
              <a:rPr lang="en-GB">
                <a:solidFill>
                  <a:srgbClr val="000000"/>
                </a:solidFill>
                <a:highlight>
                  <a:srgbClr val="FFFFFF"/>
                </a:highlight>
              </a:rPr>
              <a:t>metadata</a:t>
            </a:r>
            <a:r>
              <a:rPr lang="en-GB">
                <a:solidFill>
                  <a:srgbClr val="000000"/>
                </a:solidFill>
                <a:highlight>
                  <a:srgbClr val="FFFFFF"/>
                </a:highlight>
              </a:rPr>
              <a:t> to improve business experience on </a:t>
            </a:r>
            <a:r>
              <a:rPr lang="en-GB">
                <a:solidFill>
                  <a:srgbClr val="000000"/>
                </a:solidFill>
                <a:highlight>
                  <a:srgbClr val="FFFFFF"/>
                </a:highlight>
              </a:rPr>
              <a:t>Facebook</a:t>
            </a:r>
            <a:endParaRPr>
              <a:solidFill>
                <a:srgbClr val="000000"/>
              </a:solidFill>
              <a:highlight>
                <a:srgbClr val="FFFFFF"/>
              </a:highlight>
            </a:endParaRPr>
          </a:p>
          <a:p>
            <a:pPr indent="0" lvl="0" marL="0" marR="101600" rtl="0" algn="l">
              <a:spcBef>
                <a:spcPts val="0"/>
              </a:spcBef>
              <a:spcAft>
                <a:spcPts val="0"/>
              </a:spcAft>
              <a:buNone/>
            </a:pPr>
            <a:r>
              <a:t/>
            </a:r>
            <a:endParaRPr>
              <a:solidFill>
                <a:srgbClr val="000000"/>
              </a:solidFill>
              <a:highlight>
                <a:srgbClr val="FFFFFF"/>
              </a:highlight>
            </a:endParaRPr>
          </a:p>
          <a:p>
            <a:pPr indent="0" lvl="0" marL="0" marR="101600" rtl="0" algn="l">
              <a:spcBef>
                <a:spcPts val="0"/>
              </a:spcBef>
              <a:spcAft>
                <a:spcPts val="0"/>
              </a:spcAft>
              <a:buNone/>
            </a:pPr>
            <a:r>
              <a:t/>
            </a:r>
            <a:endParaRPr>
              <a:solidFill>
                <a:srgbClr val="000000"/>
              </a:solidFill>
              <a:highlight>
                <a:srgbClr val="FFFFFF"/>
              </a:highlight>
            </a:endParaRPr>
          </a:p>
          <a:p>
            <a:pPr indent="0" lvl="0" marL="0" marR="101600" rtl="0" algn="l">
              <a:spcBef>
                <a:spcPts val="0"/>
              </a:spcBef>
              <a:spcAft>
                <a:spcPts val="0"/>
              </a:spcAft>
              <a:buNone/>
            </a:pPr>
            <a:r>
              <a:t/>
            </a:r>
            <a:endParaRPr>
              <a:solidFill>
                <a:srgbClr val="000000"/>
              </a:solidFill>
              <a:highlight>
                <a:srgbClr val="FFFFFF"/>
              </a:highlight>
            </a:endParaRPr>
          </a:p>
          <a:p>
            <a:pPr indent="0" lvl="0" marL="0" marR="101600" rtl="0" algn="l">
              <a:spcBef>
                <a:spcPts val="0"/>
              </a:spcBef>
              <a:spcAft>
                <a:spcPts val="0"/>
              </a:spcAft>
              <a:buNone/>
            </a:pPr>
            <a:r>
              <a:t/>
            </a:r>
            <a:endParaRPr>
              <a:solidFill>
                <a:srgbClr val="000000"/>
              </a:solidFill>
              <a:highlight>
                <a:srgbClr val="FFFFFF"/>
              </a:highlight>
            </a:endParaRPr>
          </a:p>
          <a:p>
            <a:pPr indent="0" lvl="0" marL="0" marR="101600" rtl="0" algn="l">
              <a:spcBef>
                <a:spcPts val="0"/>
              </a:spcBef>
              <a:spcAft>
                <a:spcPts val="0"/>
              </a:spcAft>
              <a:buNone/>
            </a:pPr>
            <a:r>
              <a:t/>
            </a:r>
            <a:endParaRPr b="1" sz="1500">
              <a:solidFill>
                <a:srgbClr val="000000"/>
              </a:solidFill>
              <a:highlight>
                <a:srgbClr val="FFFFFF"/>
              </a:highlight>
            </a:endParaRPr>
          </a:p>
          <a:p>
            <a:pPr indent="0" lvl="0" marL="0" marR="101600" rtl="0" algn="l">
              <a:spcBef>
                <a:spcPts val="0"/>
              </a:spcBef>
              <a:spcAft>
                <a:spcPts val="0"/>
              </a:spcAft>
              <a:buNone/>
            </a:pPr>
            <a:r>
              <a:t/>
            </a:r>
            <a:endParaRPr>
              <a:solidFill>
                <a:srgbClr val="000000"/>
              </a:solidFill>
              <a:highlight>
                <a:srgbClr val="FFFFFF"/>
              </a:highlight>
            </a:endParaRPr>
          </a:p>
          <a:p>
            <a:pPr indent="0" lvl="0" marL="0" marR="101600" rtl="0" algn="l">
              <a:spcBef>
                <a:spcPts val="0"/>
              </a:spcBef>
              <a:spcAft>
                <a:spcPts val="0"/>
              </a:spcAft>
              <a:buNone/>
            </a:pPr>
            <a:r>
              <a:t/>
            </a:r>
            <a:endParaRPr b="1" sz="1500">
              <a:solidFill>
                <a:srgbClr val="000000"/>
              </a:solidFill>
              <a:highlight>
                <a:srgbClr val="FFFFFF"/>
              </a:highlight>
            </a:endParaRPr>
          </a:p>
          <a:p>
            <a:pPr indent="0" lvl="0" marL="0" marR="101600" rtl="0" algn="l">
              <a:spcBef>
                <a:spcPts val="0"/>
              </a:spcBef>
              <a:spcAft>
                <a:spcPts val="0"/>
              </a:spcAft>
              <a:buNone/>
            </a:pPr>
            <a:r>
              <a:rPr lang="en-GB">
                <a:solidFill>
                  <a:srgbClr val="000000"/>
                </a:solidFill>
                <a:highlight>
                  <a:srgbClr val="FFFFFF"/>
                </a:highlight>
              </a:rPr>
              <a:t> </a:t>
            </a:r>
            <a:endParaRPr b="1">
              <a:solidFill>
                <a:srgbClr val="000000"/>
              </a:solidFill>
            </a:endParaRPr>
          </a:p>
        </p:txBody>
      </p:sp>
      <p:pic>
        <p:nvPicPr>
          <p:cNvPr id="298" name="Google Shape;298;p24"/>
          <p:cNvPicPr preferRelativeResize="0"/>
          <p:nvPr/>
        </p:nvPicPr>
        <p:blipFill>
          <a:blip r:embed="rId3">
            <a:alphaModFix/>
          </a:blip>
          <a:stretch>
            <a:fillRect/>
          </a:stretch>
        </p:blipFill>
        <p:spPr>
          <a:xfrm>
            <a:off x="294150" y="1552101"/>
            <a:ext cx="3243567" cy="3056399"/>
          </a:xfrm>
          <a:prstGeom prst="rect">
            <a:avLst/>
          </a:prstGeom>
          <a:noFill/>
          <a:ln>
            <a:noFill/>
          </a:ln>
        </p:spPr>
      </p:pic>
      <p:pic>
        <p:nvPicPr>
          <p:cNvPr id="299" name="Google Shape;299;p24"/>
          <p:cNvPicPr preferRelativeResize="0"/>
          <p:nvPr/>
        </p:nvPicPr>
        <p:blipFill>
          <a:blip r:embed="rId4">
            <a:alphaModFix/>
          </a:blip>
          <a:stretch>
            <a:fillRect/>
          </a:stretch>
        </p:blipFill>
        <p:spPr>
          <a:xfrm>
            <a:off x="2475175" y="2974399"/>
            <a:ext cx="2668325" cy="2067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5"/>
          <p:cNvSpPr/>
          <p:nvPr/>
        </p:nvSpPr>
        <p:spPr>
          <a:xfrm>
            <a:off x="4350600" y="0"/>
            <a:ext cx="102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p:cNvSpPr txBox="1"/>
          <p:nvPr>
            <p:ph idx="2" type="title"/>
          </p:nvPr>
        </p:nvSpPr>
        <p:spPr>
          <a:xfrm>
            <a:off x="182925"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700"/>
              <a:t>Authentication</a:t>
            </a:r>
            <a:endParaRPr sz="2700"/>
          </a:p>
        </p:txBody>
      </p:sp>
      <p:sp>
        <p:nvSpPr>
          <p:cNvPr id="306" name="Google Shape;306;p25"/>
          <p:cNvSpPr/>
          <p:nvPr/>
        </p:nvSpPr>
        <p:spPr>
          <a:xfrm>
            <a:off x="7856400" y="4759575"/>
            <a:ext cx="1099500" cy="549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25"/>
          <p:cNvPicPr preferRelativeResize="0"/>
          <p:nvPr/>
        </p:nvPicPr>
        <p:blipFill>
          <a:blip r:embed="rId3">
            <a:alphaModFix/>
          </a:blip>
          <a:stretch>
            <a:fillRect/>
          </a:stretch>
        </p:blipFill>
        <p:spPr>
          <a:xfrm>
            <a:off x="8297600" y="-5"/>
            <a:ext cx="846401" cy="477125"/>
          </a:xfrm>
          <a:prstGeom prst="rect">
            <a:avLst/>
          </a:prstGeom>
          <a:noFill/>
          <a:ln>
            <a:noFill/>
          </a:ln>
        </p:spPr>
      </p:pic>
      <p:sp>
        <p:nvSpPr>
          <p:cNvPr id="308" name="Google Shape;308;p25"/>
          <p:cNvSpPr txBox="1"/>
          <p:nvPr>
            <p:ph idx="4294967295" type="body"/>
          </p:nvPr>
        </p:nvSpPr>
        <p:spPr>
          <a:xfrm>
            <a:off x="4822050" y="960300"/>
            <a:ext cx="4045200" cy="3222900"/>
          </a:xfrm>
          <a:prstGeom prst="rect">
            <a:avLst/>
          </a:prstGeom>
        </p:spPr>
        <p:txBody>
          <a:bodyPr anchorCtr="0" anchor="t" bIns="91425" lIns="91425" spcFirstLastPara="1" rIns="91425" wrap="square" tIns="91425">
            <a:noAutofit/>
          </a:bodyPr>
          <a:lstStyle/>
          <a:p>
            <a:pPr indent="0" lvl="0" marL="0" marR="101600" rtl="0" algn="l">
              <a:spcBef>
                <a:spcPts val="0"/>
              </a:spcBef>
              <a:spcAft>
                <a:spcPts val="0"/>
              </a:spcAft>
              <a:buNone/>
            </a:pPr>
            <a:r>
              <a:rPr b="1" lang="en-GB" sz="1500">
                <a:solidFill>
                  <a:srgbClr val="000000"/>
                </a:solidFill>
                <a:highlight>
                  <a:srgbClr val="FFFFFF"/>
                </a:highlight>
              </a:rPr>
              <a:t>Authentication</a:t>
            </a:r>
            <a:endParaRPr b="1" sz="1500">
              <a:solidFill>
                <a:srgbClr val="000000"/>
              </a:solidFill>
              <a:highlight>
                <a:srgbClr val="FFFFFF"/>
              </a:highlight>
            </a:endParaRPr>
          </a:p>
          <a:p>
            <a:pPr indent="0" lvl="0" marL="0" marR="101600" rtl="0" algn="l">
              <a:spcBef>
                <a:spcPts val="0"/>
              </a:spcBef>
              <a:spcAft>
                <a:spcPts val="0"/>
              </a:spcAft>
              <a:buNone/>
            </a:pPr>
            <a:r>
              <a:t/>
            </a:r>
            <a:endParaRPr b="1" sz="1500">
              <a:solidFill>
                <a:srgbClr val="000000"/>
              </a:solidFill>
              <a:highlight>
                <a:schemeClr val="lt1"/>
              </a:highlight>
            </a:endParaRPr>
          </a:p>
          <a:p>
            <a:pPr indent="0" lvl="0" marL="0" marR="101600" rtl="0" algn="l">
              <a:spcBef>
                <a:spcPts val="0"/>
              </a:spcBef>
              <a:spcAft>
                <a:spcPts val="0"/>
              </a:spcAft>
              <a:buNone/>
            </a:pPr>
            <a:r>
              <a:rPr lang="en-GB">
                <a:solidFill>
                  <a:srgbClr val="000000"/>
                </a:solidFill>
                <a:highlight>
                  <a:schemeClr val="lt1"/>
                </a:highlight>
              </a:rPr>
              <a:t>Authentication refers to the verification and confirmation of one’s identity. </a:t>
            </a:r>
            <a:endParaRPr>
              <a:solidFill>
                <a:srgbClr val="000000"/>
              </a:solidFill>
              <a:highlight>
                <a:schemeClr val="lt1"/>
              </a:highlight>
            </a:endParaRPr>
          </a:p>
          <a:p>
            <a:pPr indent="0" lvl="0" marL="0" marR="101600" rtl="0" algn="l">
              <a:spcBef>
                <a:spcPts val="0"/>
              </a:spcBef>
              <a:spcAft>
                <a:spcPts val="0"/>
              </a:spcAft>
              <a:buNone/>
            </a:pPr>
            <a:r>
              <a:t/>
            </a:r>
            <a:endParaRPr>
              <a:solidFill>
                <a:srgbClr val="000000"/>
              </a:solidFill>
              <a:highlight>
                <a:schemeClr val="lt1"/>
              </a:highlight>
            </a:endParaRPr>
          </a:p>
          <a:p>
            <a:pPr indent="0" lvl="0" marL="0" marR="101600" rtl="0" algn="l">
              <a:spcBef>
                <a:spcPts val="0"/>
              </a:spcBef>
              <a:spcAft>
                <a:spcPts val="0"/>
              </a:spcAft>
              <a:buNone/>
            </a:pPr>
            <a:r>
              <a:rPr lang="en-GB">
                <a:solidFill>
                  <a:srgbClr val="000000"/>
                </a:solidFill>
                <a:highlight>
                  <a:schemeClr val="lt1"/>
                </a:highlight>
              </a:rPr>
              <a:t>Authentication is extremely important as it allows server to know that: </a:t>
            </a:r>
            <a:endParaRPr>
              <a:solidFill>
                <a:srgbClr val="000000"/>
              </a:solidFill>
              <a:highlight>
                <a:schemeClr val="lt1"/>
              </a:highlight>
            </a:endParaRPr>
          </a:p>
          <a:p>
            <a:pPr indent="-311150" lvl="0" marL="457200" marR="101600" rtl="0" algn="l">
              <a:spcBef>
                <a:spcPts val="0"/>
              </a:spcBef>
              <a:spcAft>
                <a:spcPts val="0"/>
              </a:spcAft>
              <a:buClr>
                <a:srgbClr val="000000"/>
              </a:buClr>
              <a:buSzPts val="1300"/>
              <a:buAutoNum type="arabicParenR"/>
            </a:pPr>
            <a:r>
              <a:rPr lang="en-GB">
                <a:solidFill>
                  <a:srgbClr val="000000"/>
                </a:solidFill>
                <a:highlight>
                  <a:schemeClr val="lt1"/>
                </a:highlight>
              </a:rPr>
              <a:t>The client is authorised</a:t>
            </a:r>
            <a:endParaRPr>
              <a:solidFill>
                <a:srgbClr val="000000"/>
              </a:solidFill>
              <a:highlight>
                <a:schemeClr val="lt1"/>
              </a:highlight>
            </a:endParaRPr>
          </a:p>
          <a:p>
            <a:pPr indent="-311150" lvl="0" marL="457200" marR="101600" rtl="0" algn="l">
              <a:spcBef>
                <a:spcPts val="0"/>
              </a:spcBef>
              <a:spcAft>
                <a:spcPts val="0"/>
              </a:spcAft>
              <a:buClr>
                <a:srgbClr val="000000"/>
              </a:buClr>
              <a:buSzPts val="1300"/>
              <a:buAutoNum type="arabicParenR"/>
            </a:pPr>
            <a:r>
              <a:rPr lang="en-GB">
                <a:solidFill>
                  <a:srgbClr val="000000"/>
                </a:solidFill>
                <a:highlight>
                  <a:schemeClr val="lt1"/>
                </a:highlight>
              </a:rPr>
              <a:t>The client is who he says he is</a:t>
            </a:r>
            <a:endParaRPr>
              <a:solidFill>
                <a:srgbClr val="000000"/>
              </a:solidFill>
              <a:highlight>
                <a:schemeClr val="lt1"/>
              </a:highlight>
            </a:endParaRPr>
          </a:p>
          <a:p>
            <a:pPr indent="0" lvl="0" marL="0" marR="101600" rtl="0" algn="l">
              <a:spcBef>
                <a:spcPts val="0"/>
              </a:spcBef>
              <a:spcAft>
                <a:spcPts val="0"/>
              </a:spcAft>
              <a:buNone/>
            </a:pPr>
            <a:r>
              <a:t/>
            </a:r>
            <a:endParaRPr>
              <a:solidFill>
                <a:srgbClr val="000000"/>
              </a:solidFill>
              <a:highlight>
                <a:schemeClr val="lt1"/>
              </a:highlight>
            </a:endParaRPr>
          </a:p>
          <a:p>
            <a:pPr indent="0" lvl="0" marL="0" marR="101600" rtl="0" algn="l">
              <a:spcBef>
                <a:spcPts val="0"/>
              </a:spcBef>
              <a:spcAft>
                <a:spcPts val="0"/>
              </a:spcAft>
              <a:buNone/>
            </a:pPr>
            <a:r>
              <a:rPr lang="en-GB">
                <a:solidFill>
                  <a:srgbClr val="000000"/>
                </a:solidFill>
                <a:highlight>
                  <a:schemeClr val="lt1"/>
                </a:highlight>
              </a:rPr>
              <a:t>Poor or broken authentication allows attackers to exploit potential security flaws, and enables them to spoof as an authorised user.</a:t>
            </a:r>
            <a:endParaRPr>
              <a:solidFill>
                <a:srgbClr val="000000"/>
              </a:solidFill>
              <a:highlight>
                <a:schemeClr val="lt1"/>
              </a:highlight>
            </a:endParaRPr>
          </a:p>
          <a:p>
            <a:pPr indent="0" lvl="0" marL="0" marR="101600" rtl="0" algn="l">
              <a:spcBef>
                <a:spcPts val="0"/>
              </a:spcBef>
              <a:spcAft>
                <a:spcPts val="0"/>
              </a:spcAft>
              <a:buNone/>
            </a:pPr>
            <a:r>
              <a:t/>
            </a:r>
            <a:endParaRPr>
              <a:solidFill>
                <a:srgbClr val="000000"/>
              </a:solidFill>
              <a:highlight>
                <a:schemeClr val="lt1"/>
              </a:highlight>
            </a:endParaRPr>
          </a:p>
          <a:p>
            <a:pPr indent="0" lvl="0" marL="0" marR="101600" rtl="0" algn="l">
              <a:spcBef>
                <a:spcPts val="0"/>
              </a:spcBef>
              <a:spcAft>
                <a:spcPts val="0"/>
              </a:spcAft>
              <a:buNone/>
            </a:pPr>
            <a:r>
              <a:t/>
            </a:r>
            <a:endParaRPr>
              <a:solidFill>
                <a:srgbClr val="000000"/>
              </a:solidFill>
              <a:highlight>
                <a:srgbClr val="FFFFFF"/>
              </a:highlight>
            </a:endParaRPr>
          </a:p>
          <a:p>
            <a:pPr indent="0" lvl="0" marL="0" marR="101600" rtl="0" algn="l">
              <a:spcBef>
                <a:spcPts val="0"/>
              </a:spcBef>
              <a:spcAft>
                <a:spcPts val="0"/>
              </a:spcAft>
              <a:buNone/>
            </a:pPr>
            <a:r>
              <a:t/>
            </a:r>
            <a:endParaRPr>
              <a:solidFill>
                <a:srgbClr val="000000"/>
              </a:solidFill>
              <a:highlight>
                <a:srgbClr val="FFFFFF"/>
              </a:highlight>
            </a:endParaRPr>
          </a:p>
          <a:p>
            <a:pPr indent="0" lvl="0" marL="0" marR="101600" rtl="0" algn="l">
              <a:spcBef>
                <a:spcPts val="0"/>
              </a:spcBef>
              <a:spcAft>
                <a:spcPts val="0"/>
              </a:spcAft>
              <a:buNone/>
            </a:pPr>
            <a:r>
              <a:t/>
            </a:r>
            <a:endParaRPr>
              <a:solidFill>
                <a:srgbClr val="1E2226"/>
              </a:solidFill>
              <a:highlight>
                <a:srgbClr val="FFFFFF"/>
              </a:highlight>
            </a:endParaRPr>
          </a:p>
          <a:p>
            <a:pPr indent="0" lvl="0" marL="0" marR="101600" rtl="0" algn="l">
              <a:spcBef>
                <a:spcPts val="0"/>
              </a:spcBef>
              <a:spcAft>
                <a:spcPts val="0"/>
              </a:spcAft>
              <a:buNone/>
            </a:pPr>
            <a:br>
              <a:rPr i="1" lang="en-GB">
                <a:solidFill>
                  <a:srgbClr val="000000"/>
                </a:solidFill>
              </a:rPr>
            </a:br>
            <a:endParaRPr i="1">
              <a:solidFill>
                <a:srgbClr val="000000"/>
              </a:solidFill>
            </a:endParaRPr>
          </a:p>
          <a:p>
            <a:pPr indent="0" lvl="0" marL="0" rtl="0" algn="l">
              <a:spcBef>
                <a:spcPts val="0"/>
              </a:spcBef>
              <a:spcAft>
                <a:spcPts val="0"/>
              </a:spcAft>
              <a:buNone/>
            </a:pPr>
            <a:r>
              <a:t/>
            </a:r>
            <a:endParaRPr b="1" i="1">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ctr">
              <a:spcBef>
                <a:spcPts val="1600"/>
              </a:spcBef>
              <a:spcAft>
                <a:spcPts val="1600"/>
              </a:spcAft>
              <a:buNone/>
            </a:pPr>
            <a:r>
              <a:t/>
            </a:r>
            <a:endParaRPr b="1">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